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72" r:id="rId4"/>
    <p:sldId id="264" r:id="rId5"/>
    <p:sldId id="265" r:id="rId6"/>
    <p:sldId id="269" r:id="rId7"/>
    <p:sldId id="260" r:id="rId8"/>
    <p:sldId id="261" r:id="rId9"/>
    <p:sldId id="262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B2B3E5-97D0-E572-730C-8C8D2B33DF5A}" v="7" dt="2024-11-22T14:56:16.957"/>
    <p1510:client id="{299197D3-9A7B-EB4E-3412-B97252F013B9}" v="1" dt="2024-11-22T12:41:28.344"/>
    <p1510:client id="{2B89C360-1A57-AC07-4246-9572BA245EE0}" v="126" dt="2024-11-21T11:00:00.131"/>
    <p1510:client id="{842A3F3A-1A0C-785C-C4A4-FB943E26F9DD}" v="25" dt="2024-11-22T12:01:38.234"/>
    <p1510:client id="{F3142C3A-C14A-EDBD-ECA0-C1B3F7996DD2}" v="6" dt="2024-11-22T14:13:31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arán Cafferkey" userId="S::ccafferkey@sportireland.ie::4c743228-6987-4c44-b16b-38f22ae6bfdc" providerId="AD" clId="Web-{02B2B3E5-97D0-E572-730C-8C8D2B33DF5A}"/>
    <pc:docChg chg="addSld delSld modSld sldOrd">
      <pc:chgData name="Ciarán Cafferkey" userId="S::ccafferkey@sportireland.ie::4c743228-6987-4c44-b16b-38f22ae6bfdc" providerId="AD" clId="Web-{02B2B3E5-97D0-E572-730C-8C8D2B33DF5A}" dt="2024-11-22T14:56:16.957" v="6"/>
      <pc:docMkLst>
        <pc:docMk/>
      </pc:docMkLst>
      <pc:sldChg chg="del">
        <pc:chgData name="Ciarán Cafferkey" userId="S::ccafferkey@sportireland.ie::4c743228-6987-4c44-b16b-38f22ae6bfdc" providerId="AD" clId="Web-{02B2B3E5-97D0-E572-730C-8C8D2B33DF5A}" dt="2024-11-22T14:55:49.175" v="0"/>
        <pc:sldMkLst>
          <pc:docMk/>
          <pc:sldMk cId="1144941076" sldId="270"/>
        </pc:sldMkLst>
      </pc:sldChg>
      <pc:sldChg chg="del">
        <pc:chgData name="Ciarán Cafferkey" userId="S::ccafferkey@sportireland.ie::4c743228-6987-4c44-b16b-38f22ae6bfdc" providerId="AD" clId="Web-{02B2B3E5-97D0-E572-730C-8C8D2B33DF5A}" dt="2024-11-22T14:56:16.957" v="6"/>
        <pc:sldMkLst>
          <pc:docMk/>
          <pc:sldMk cId="4026049498" sldId="271"/>
        </pc:sldMkLst>
      </pc:sldChg>
      <pc:sldChg chg="addSp modSp new mod ord setBg">
        <pc:chgData name="Ciarán Cafferkey" userId="S::ccafferkey@sportireland.ie::4c743228-6987-4c44-b16b-38f22ae6bfdc" providerId="AD" clId="Web-{02B2B3E5-97D0-E572-730C-8C8D2B33DF5A}" dt="2024-11-22T14:56:05.394" v="5"/>
        <pc:sldMkLst>
          <pc:docMk/>
          <pc:sldMk cId="2134501483" sldId="272"/>
        </pc:sldMkLst>
        <pc:spChg chg="add">
          <ac:chgData name="Ciarán Cafferkey" userId="S::ccafferkey@sportireland.ie::4c743228-6987-4c44-b16b-38f22ae6bfdc" providerId="AD" clId="Web-{02B2B3E5-97D0-E572-730C-8C8D2B33DF5A}" dt="2024-11-22T14:56:05.394" v="5"/>
          <ac:spMkLst>
            <pc:docMk/>
            <pc:sldMk cId="2134501483" sldId="272"/>
            <ac:spMk id="7" creationId="{42A4FC2C-047E-45A5-965D-8E1E3BF09BC6}"/>
          </ac:spMkLst>
        </pc:spChg>
        <pc:picChg chg="add mod">
          <ac:chgData name="Ciarán Cafferkey" userId="S::ccafferkey@sportireland.ie::4c743228-6987-4c44-b16b-38f22ae6bfdc" providerId="AD" clId="Web-{02B2B3E5-97D0-E572-730C-8C8D2B33DF5A}" dt="2024-11-22T14:56:05.394" v="5"/>
          <ac:picMkLst>
            <pc:docMk/>
            <pc:sldMk cId="2134501483" sldId="272"/>
            <ac:picMk id="2" creationId="{F6A16509-C17D-3183-A4D0-4DBE23D7B467}"/>
          </ac:picMkLst>
        </pc:picChg>
      </pc:sldChg>
    </pc:docChg>
  </pc:docChgLst>
  <pc:docChgLst>
    <pc:chgData name="Ciarán Cafferkey" userId="S::ccafferkey@sportireland.ie::4c743228-6987-4c44-b16b-38f22ae6bfdc" providerId="AD" clId="Web-{842A3F3A-1A0C-785C-C4A4-FB943E26F9DD}"/>
    <pc:docChg chg="addSld modSld sldOrd">
      <pc:chgData name="Ciarán Cafferkey" userId="S::ccafferkey@sportireland.ie::4c743228-6987-4c44-b16b-38f22ae6bfdc" providerId="AD" clId="Web-{842A3F3A-1A0C-785C-C4A4-FB943E26F9DD}" dt="2024-11-22T12:01:38.234" v="23" actId="1076"/>
      <pc:docMkLst>
        <pc:docMk/>
      </pc:docMkLst>
      <pc:sldChg chg="modSp">
        <pc:chgData name="Ciarán Cafferkey" userId="S::ccafferkey@sportireland.ie::4c743228-6987-4c44-b16b-38f22ae6bfdc" providerId="AD" clId="Web-{842A3F3A-1A0C-785C-C4A4-FB943E26F9DD}" dt="2024-11-22T12:01:38.234" v="23" actId="1076"/>
        <pc:sldMkLst>
          <pc:docMk/>
          <pc:sldMk cId="1544847475" sldId="257"/>
        </pc:sldMkLst>
        <pc:spChg chg="mod">
          <ac:chgData name="Ciarán Cafferkey" userId="S::ccafferkey@sportireland.ie::4c743228-6987-4c44-b16b-38f22ae6bfdc" providerId="AD" clId="Web-{842A3F3A-1A0C-785C-C4A4-FB943E26F9DD}" dt="2024-11-22T12:01:32.702" v="21" actId="1076"/>
          <ac:spMkLst>
            <pc:docMk/>
            <pc:sldMk cId="1544847475" sldId="257"/>
            <ac:spMk id="2" creationId="{5709B164-9733-F67A-97CC-81CA31D8CA1B}"/>
          </ac:spMkLst>
        </pc:spChg>
        <pc:picChg chg="mod modCrop">
          <ac:chgData name="Ciarán Cafferkey" userId="S::ccafferkey@sportireland.ie::4c743228-6987-4c44-b16b-38f22ae6bfdc" providerId="AD" clId="Web-{842A3F3A-1A0C-785C-C4A4-FB943E26F9DD}" dt="2024-11-22T12:01:15.139" v="15"/>
          <ac:picMkLst>
            <pc:docMk/>
            <pc:sldMk cId="1544847475" sldId="257"/>
            <ac:picMk id="4" creationId="{827D77FB-81FD-BE35-CD82-3F182F3C3750}"/>
          </ac:picMkLst>
        </pc:picChg>
        <pc:picChg chg="mod">
          <ac:chgData name="Ciarán Cafferkey" userId="S::ccafferkey@sportireland.ie::4c743228-6987-4c44-b16b-38f22ae6bfdc" providerId="AD" clId="Web-{842A3F3A-1A0C-785C-C4A4-FB943E26F9DD}" dt="2024-11-22T12:01:38.234" v="23" actId="1076"/>
          <ac:picMkLst>
            <pc:docMk/>
            <pc:sldMk cId="1544847475" sldId="257"/>
            <ac:picMk id="5" creationId="{489DAD1D-9AD2-1275-39DB-7BF4B36B0DC3}"/>
          </ac:picMkLst>
        </pc:picChg>
        <pc:picChg chg="mod">
          <ac:chgData name="Ciarán Cafferkey" userId="S::ccafferkey@sportireland.ie::4c743228-6987-4c44-b16b-38f22ae6bfdc" providerId="AD" clId="Web-{842A3F3A-1A0C-785C-C4A4-FB943E26F9DD}" dt="2024-11-22T12:01:10.498" v="14"/>
          <ac:picMkLst>
            <pc:docMk/>
            <pc:sldMk cId="1544847475" sldId="257"/>
            <ac:picMk id="1026" creationId="{713F5EDA-DEE1-39DE-5D4F-AA33C4AB5D00}"/>
          </ac:picMkLst>
        </pc:picChg>
        <pc:picChg chg="mod">
          <ac:chgData name="Ciarán Cafferkey" userId="S::ccafferkey@sportireland.ie::4c743228-6987-4c44-b16b-38f22ae6bfdc" providerId="AD" clId="Web-{842A3F3A-1A0C-785C-C4A4-FB943E26F9DD}" dt="2024-11-22T12:01:25.686" v="17"/>
          <ac:picMkLst>
            <pc:docMk/>
            <pc:sldMk cId="1544847475" sldId="257"/>
            <ac:picMk id="1032" creationId="{7CB48CE3-00FB-A597-C48C-6291BEEA5C38}"/>
          </ac:picMkLst>
        </pc:picChg>
        <pc:picChg chg="mod">
          <ac:chgData name="Ciarán Cafferkey" userId="S::ccafferkey@sportireland.ie::4c743228-6987-4c44-b16b-38f22ae6bfdc" providerId="AD" clId="Web-{842A3F3A-1A0C-785C-C4A4-FB943E26F9DD}" dt="2024-11-22T12:01:25.686" v="18"/>
          <ac:picMkLst>
            <pc:docMk/>
            <pc:sldMk cId="1544847475" sldId="257"/>
            <ac:picMk id="1034" creationId="{805C576C-27FD-3B96-4CAB-AEF2E707567A}"/>
          </ac:picMkLst>
        </pc:picChg>
        <pc:picChg chg="mod">
          <ac:chgData name="Ciarán Cafferkey" userId="S::ccafferkey@sportireland.ie::4c743228-6987-4c44-b16b-38f22ae6bfdc" providerId="AD" clId="Web-{842A3F3A-1A0C-785C-C4A4-FB943E26F9DD}" dt="2024-11-22T12:01:25.718" v="19"/>
          <ac:picMkLst>
            <pc:docMk/>
            <pc:sldMk cId="1544847475" sldId="257"/>
            <ac:picMk id="1036" creationId="{6E7BFD53-427C-6248-DCCD-CF68616718DA}"/>
          </ac:picMkLst>
        </pc:picChg>
      </pc:sldChg>
      <pc:sldChg chg="addSp delSp modSp new mod ord setBg">
        <pc:chgData name="Ciarán Cafferkey" userId="S::ccafferkey@sportireland.ie::4c743228-6987-4c44-b16b-38f22ae6bfdc" providerId="AD" clId="Web-{842A3F3A-1A0C-785C-C4A4-FB943E26F9DD}" dt="2024-11-22T12:00:07.510" v="11"/>
        <pc:sldMkLst>
          <pc:docMk/>
          <pc:sldMk cId="1144941076" sldId="270"/>
        </pc:sldMkLst>
        <pc:spChg chg="del">
          <ac:chgData name="Ciarán Cafferkey" userId="S::ccafferkey@sportireland.ie::4c743228-6987-4c44-b16b-38f22ae6bfdc" providerId="AD" clId="Web-{842A3F3A-1A0C-785C-C4A4-FB943E26F9DD}" dt="2024-11-22T11:54:23.586" v="2"/>
          <ac:spMkLst>
            <pc:docMk/>
            <pc:sldMk cId="1144941076" sldId="270"/>
            <ac:spMk id="2" creationId="{444C5A05-2986-87AF-F2F3-D43A71695E16}"/>
          </ac:spMkLst>
        </pc:spChg>
        <pc:spChg chg="del">
          <ac:chgData name="Ciarán Cafferkey" userId="S::ccafferkey@sportireland.ie::4c743228-6987-4c44-b16b-38f22ae6bfdc" providerId="AD" clId="Web-{842A3F3A-1A0C-785C-C4A4-FB943E26F9DD}" dt="2024-11-22T11:54:26.352" v="3"/>
          <ac:spMkLst>
            <pc:docMk/>
            <pc:sldMk cId="1144941076" sldId="270"/>
            <ac:spMk id="3" creationId="{48C71588-BA67-65B0-55AE-5F0CC5EA9EF7}"/>
          </ac:spMkLst>
        </pc:spChg>
        <pc:spChg chg="add">
          <ac:chgData name="Ciarán Cafferkey" userId="S::ccafferkey@sportireland.ie::4c743228-6987-4c44-b16b-38f22ae6bfdc" providerId="AD" clId="Web-{842A3F3A-1A0C-785C-C4A4-FB943E26F9DD}" dt="2024-11-22T12:00:07.510" v="11"/>
          <ac:spMkLst>
            <pc:docMk/>
            <pc:sldMk cId="1144941076" sldId="270"/>
            <ac:spMk id="10" creationId="{42A4FC2C-047E-45A5-965D-8E1E3BF09BC6}"/>
          </ac:spMkLst>
        </pc:spChg>
        <pc:picChg chg="add del mod">
          <ac:chgData name="Ciarán Cafferkey" userId="S::ccafferkey@sportireland.ie::4c743228-6987-4c44-b16b-38f22ae6bfdc" providerId="AD" clId="Web-{842A3F3A-1A0C-785C-C4A4-FB943E26F9DD}" dt="2024-11-22T11:57:28.815" v="8"/>
          <ac:picMkLst>
            <pc:docMk/>
            <pc:sldMk cId="1144941076" sldId="270"/>
            <ac:picMk id="4" creationId="{3D3AF23D-5D06-BECE-380D-EB90AE9261DE}"/>
          </ac:picMkLst>
        </pc:picChg>
        <pc:picChg chg="add mod">
          <ac:chgData name="Ciarán Cafferkey" userId="S::ccafferkey@sportireland.ie::4c743228-6987-4c44-b16b-38f22ae6bfdc" providerId="AD" clId="Web-{842A3F3A-1A0C-785C-C4A4-FB943E26F9DD}" dt="2024-11-22T12:00:07.510" v="11"/>
          <ac:picMkLst>
            <pc:docMk/>
            <pc:sldMk cId="1144941076" sldId="270"/>
            <ac:picMk id="5" creationId="{8E26B223-BD3C-10A8-0975-10F2B12A8CFD}"/>
          </ac:picMkLst>
        </pc:picChg>
      </pc:sldChg>
    </pc:docChg>
  </pc:docChgLst>
  <pc:docChgLst>
    <pc:chgData name="Ciarán Cafferkey" userId="S::ccafferkey@sportireland.ie::4c743228-6987-4c44-b16b-38f22ae6bfdc" providerId="AD" clId="Web-{299197D3-9A7B-EB4E-3412-B97252F013B9}"/>
    <pc:docChg chg="delSld">
      <pc:chgData name="Ciarán Cafferkey" userId="S::ccafferkey@sportireland.ie::4c743228-6987-4c44-b16b-38f22ae6bfdc" providerId="AD" clId="Web-{299197D3-9A7B-EB4E-3412-B97252F013B9}" dt="2024-11-22T12:41:28.344" v="0"/>
      <pc:docMkLst>
        <pc:docMk/>
      </pc:docMkLst>
      <pc:sldChg chg="del">
        <pc:chgData name="Ciarán Cafferkey" userId="S::ccafferkey@sportireland.ie::4c743228-6987-4c44-b16b-38f22ae6bfdc" providerId="AD" clId="Web-{299197D3-9A7B-EB4E-3412-B97252F013B9}" dt="2024-11-22T12:41:28.344" v="0"/>
        <pc:sldMkLst>
          <pc:docMk/>
          <pc:sldMk cId="1544847475" sldId="257"/>
        </pc:sldMkLst>
      </pc:sldChg>
    </pc:docChg>
  </pc:docChgLst>
  <pc:docChgLst>
    <pc:chgData name="Ciarán Cafferkey" userId="S::ccafferkey@sportireland.ie::4c743228-6987-4c44-b16b-38f22ae6bfdc" providerId="AD" clId="Web-{F3142C3A-C14A-EDBD-ECA0-C1B3F7996DD2}"/>
    <pc:docChg chg="addSld modSld">
      <pc:chgData name="Ciarán Cafferkey" userId="S::ccafferkey@sportireland.ie::4c743228-6987-4c44-b16b-38f22ae6bfdc" providerId="AD" clId="Web-{F3142C3A-C14A-EDBD-ECA0-C1B3F7996DD2}" dt="2024-11-22T14:13:31.937" v="5"/>
      <pc:docMkLst>
        <pc:docMk/>
      </pc:docMkLst>
      <pc:sldChg chg="addSp delSp modSp new">
        <pc:chgData name="Ciarán Cafferkey" userId="S::ccafferkey@sportireland.ie::4c743228-6987-4c44-b16b-38f22ae6bfdc" providerId="AD" clId="Web-{F3142C3A-C14A-EDBD-ECA0-C1B3F7996DD2}" dt="2024-11-22T14:13:31.937" v="5"/>
        <pc:sldMkLst>
          <pc:docMk/>
          <pc:sldMk cId="4026049498" sldId="271"/>
        </pc:sldMkLst>
        <pc:spChg chg="add del mod">
          <ac:chgData name="Ciarán Cafferkey" userId="S::ccafferkey@sportireland.ie::4c743228-6987-4c44-b16b-38f22ae6bfdc" providerId="AD" clId="Web-{F3142C3A-C14A-EDBD-ECA0-C1B3F7996DD2}" dt="2024-11-22T14:13:31.937" v="5"/>
          <ac:spMkLst>
            <pc:docMk/>
            <pc:sldMk cId="4026049498" sldId="271"/>
            <ac:spMk id="2" creationId="{B453EEDA-3150-89AA-02D1-D6A6FD85FF0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974646-7D63-47FB-8CE9-DCC25053593A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29F154-79CD-407A-ABA1-0777F61E56C2}">
      <dgm:prSet phldrT="[Text]"/>
      <dgm:spPr>
        <a:solidFill>
          <a:srgbClr val="025F98"/>
        </a:solidFill>
      </dgm:spPr>
      <dgm:t>
        <a:bodyPr/>
        <a:lstStyle/>
        <a:p>
          <a:r>
            <a:rPr lang="en-GB" dirty="0"/>
            <a:t>Active People and Communities</a:t>
          </a:r>
        </a:p>
      </dgm:t>
    </dgm:pt>
    <dgm:pt modelId="{1097D8DD-D65B-416B-8582-28236AEF2F8A}" type="parTrans" cxnId="{0CDD9518-3292-4C65-A7B4-DEAF3C78FD05}">
      <dgm:prSet/>
      <dgm:spPr/>
      <dgm:t>
        <a:bodyPr/>
        <a:lstStyle/>
        <a:p>
          <a:endParaRPr lang="en-GB"/>
        </a:p>
      </dgm:t>
    </dgm:pt>
    <dgm:pt modelId="{A9E768A1-37D3-496D-A41A-06840F72D525}" type="sibTrans" cxnId="{0CDD9518-3292-4C65-A7B4-DEAF3C78FD05}">
      <dgm:prSet/>
      <dgm:spPr/>
      <dgm:t>
        <a:bodyPr/>
        <a:lstStyle/>
        <a:p>
          <a:endParaRPr lang="en-GB"/>
        </a:p>
      </dgm:t>
    </dgm:pt>
    <dgm:pt modelId="{8D840C8B-AE62-4C53-9302-96CE58D4B8E3}">
      <dgm:prSet phldrT="[Text]" custT="1"/>
      <dgm:spPr/>
      <dgm:t>
        <a:bodyPr/>
        <a:lstStyle/>
        <a:p>
          <a:r>
            <a:rPr lang="en-GB" sz="1700" dirty="0"/>
            <a:t>Increase sport and physical participation in disadvantaged areas and amongst priority target groups </a:t>
          </a:r>
        </a:p>
      </dgm:t>
    </dgm:pt>
    <dgm:pt modelId="{20991737-EB13-4FB4-A4A6-63338AF1A4B4}" type="parTrans" cxnId="{B99555A2-09F1-4009-9C85-D0C4DFC2242B}">
      <dgm:prSet/>
      <dgm:spPr/>
      <dgm:t>
        <a:bodyPr/>
        <a:lstStyle/>
        <a:p>
          <a:endParaRPr lang="en-GB"/>
        </a:p>
      </dgm:t>
    </dgm:pt>
    <dgm:pt modelId="{133CD9F2-F8A1-4CF9-B5BB-8D31338244DB}" type="sibTrans" cxnId="{B99555A2-09F1-4009-9C85-D0C4DFC2242B}">
      <dgm:prSet/>
      <dgm:spPr/>
      <dgm:t>
        <a:bodyPr/>
        <a:lstStyle/>
        <a:p>
          <a:endParaRPr lang="en-GB"/>
        </a:p>
      </dgm:t>
    </dgm:pt>
    <dgm:pt modelId="{BFCD6752-F497-4457-852F-FDAC51E8CEE4}">
      <dgm:prSet phldrT="[Text]" custT="1"/>
      <dgm:spPr/>
      <dgm:t>
        <a:bodyPr/>
        <a:lstStyle/>
        <a:p>
          <a:r>
            <a:rPr lang="en-GB" sz="1700" dirty="0"/>
            <a:t>Build </a:t>
          </a:r>
          <a:r>
            <a:rPr lang="en-GB" sz="1700" dirty="0">
              <a:latin typeface="Aptos Display" panose="02110004020202020204"/>
            </a:rPr>
            <a:t>active</a:t>
          </a:r>
          <a:r>
            <a:rPr lang="en-GB" sz="1700" dirty="0"/>
            <a:t> communities, using sport and physical activity to improve the health and wellbeing of people across County [insert]</a:t>
          </a:r>
        </a:p>
      </dgm:t>
    </dgm:pt>
    <dgm:pt modelId="{2E83F141-2EFE-4CD3-A99B-4BF2E6134CBF}" type="parTrans" cxnId="{9109DCBB-DD15-4F24-95C7-AD759B566EB8}">
      <dgm:prSet/>
      <dgm:spPr/>
      <dgm:t>
        <a:bodyPr/>
        <a:lstStyle/>
        <a:p>
          <a:endParaRPr lang="en-GB"/>
        </a:p>
      </dgm:t>
    </dgm:pt>
    <dgm:pt modelId="{98029825-60B2-41D6-A4A9-A726308F6F74}" type="sibTrans" cxnId="{9109DCBB-DD15-4F24-95C7-AD759B566EB8}">
      <dgm:prSet/>
      <dgm:spPr/>
      <dgm:t>
        <a:bodyPr/>
        <a:lstStyle/>
        <a:p>
          <a:endParaRPr lang="en-GB"/>
        </a:p>
      </dgm:t>
    </dgm:pt>
    <dgm:pt modelId="{AE98A5D1-2811-4FA0-B936-8131681F879D}">
      <dgm:prSet phldrT="[Text]" custT="1"/>
      <dgm:spPr/>
      <dgm:t>
        <a:bodyPr/>
        <a:lstStyle/>
        <a:p>
          <a:r>
            <a:rPr lang="en-GB" sz="1700" dirty="0"/>
            <a:t>Empower and build capacity of people, clubs and organisations to provide sustainable sport &amp; physical activity opportunities</a:t>
          </a:r>
        </a:p>
      </dgm:t>
    </dgm:pt>
    <dgm:pt modelId="{7F1CCC72-4472-4568-9611-DB3538EC30BD}" type="sibTrans" cxnId="{5C20C5AD-2CCA-4BB0-806C-E833CB46EA29}">
      <dgm:prSet/>
      <dgm:spPr/>
      <dgm:t>
        <a:bodyPr/>
        <a:lstStyle/>
        <a:p>
          <a:endParaRPr lang="en-GB"/>
        </a:p>
      </dgm:t>
    </dgm:pt>
    <dgm:pt modelId="{D7FC1046-D13D-4719-897A-139AF24024A0}" type="parTrans" cxnId="{5C20C5AD-2CCA-4BB0-806C-E833CB46EA29}">
      <dgm:prSet/>
      <dgm:spPr/>
      <dgm:t>
        <a:bodyPr/>
        <a:lstStyle/>
        <a:p>
          <a:endParaRPr lang="en-GB"/>
        </a:p>
      </dgm:t>
    </dgm:pt>
    <dgm:pt modelId="{F1C5AE27-E69B-4935-A1E4-E8A027FF55D0}" type="pres">
      <dgm:prSet presAssocID="{F1974646-7D63-47FB-8CE9-DCC25053593A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EA0F8263-3478-4291-8C47-E4D3741E5D5D}" type="pres">
      <dgm:prSet presAssocID="{0A29F154-79CD-407A-ABA1-0777F61E56C2}" presName="Parent" presStyleLbl="node1" presStyleIdx="0" presStyleCnt="2" custScaleX="137366" custScaleY="131748" custLinFactNeighborX="-45344" custLinFactNeighborY="-813">
        <dgm:presLayoutVars>
          <dgm:chMax val="4"/>
          <dgm:chPref val="3"/>
        </dgm:presLayoutVars>
      </dgm:prSet>
      <dgm:spPr/>
    </dgm:pt>
    <dgm:pt modelId="{077511CC-BE94-41CC-982C-986AABF09E20}" type="pres">
      <dgm:prSet presAssocID="{8D840C8B-AE62-4C53-9302-96CE58D4B8E3}" presName="Accent" presStyleLbl="node1" presStyleIdx="1" presStyleCnt="2"/>
      <dgm:spPr>
        <a:solidFill>
          <a:srgbClr val="ADADAD"/>
        </a:solidFill>
      </dgm:spPr>
    </dgm:pt>
    <dgm:pt modelId="{23E72775-BE03-4C88-AA68-3A9AA2C6E573}" type="pres">
      <dgm:prSet presAssocID="{8D840C8B-AE62-4C53-9302-96CE58D4B8E3}" presName="Image1" presStyleLbl="fgImgPlace1" presStyleIdx="0" presStyleCnt="3" custLinFactNeighborX="-11027" custLinFactNeighborY="-524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 with solid fill"/>
        </a:ext>
      </dgm:extLst>
    </dgm:pt>
    <dgm:pt modelId="{907BC5BC-9F62-42A3-B533-C3DA292B087F}" type="pres">
      <dgm:prSet presAssocID="{8D840C8B-AE62-4C53-9302-96CE58D4B8E3}" presName="Child1" presStyleLbl="revTx" presStyleIdx="0" presStyleCnt="3" custScaleX="186831" custLinFactNeighborX="65391" custLinFactNeighborY="-10261">
        <dgm:presLayoutVars>
          <dgm:chMax val="0"/>
          <dgm:chPref val="0"/>
          <dgm:bulletEnabled val="1"/>
        </dgm:presLayoutVars>
      </dgm:prSet>
      <dgm:spPr/>
    </dgm:pt>
    <dgm:pt modelId="{2F71DAFB-10AF-474F-A2C3-7DC4C66F667F}" type="pres">
      <dgm:prSet presAssocID="{AE98A5D1-2811-4FA0-B936-8131681F879D}" presName="Image2" presStyleCnt="0"/>
      <dgm:spPr/>
    </dgm:pt>
    <dgm:pt modelId="{7A05EA79-D018-47A3-833B-86B12DB01947}" type="pres">
      <dgm:prSet presAssocID="{AE98A5D1-2811-4FA0-B936-8131681F879D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cial network with solid fill"/>
        </a:ext>
      </dgm:extLst>
    </dgm:pt>
    <dgm:pt modelId="{47E2A770-7479-4D02-8D57-A1F18E88A54F}" type="pres">
      <dgm:prSet presAssocID="{AE98A5D1-2811-4FA0-B936-8131681F879D}" presName="Child2" presStyleLbl="revTx" presStyleIdx="1" presStyleCnt="3" custScaleX="171480" custLinFactNeighborX="47923" custLinFactNeighborY="-784">
        <dgm:presLayoutVars>
          <dgm:chMax val="0"/>
          <dgm:chPref val="0"/>
          <dgm:bulletEnabled val="1"/>
        </dgm:presLayoutVars>
      </dgm:prSet>
      <dgm:spPr/>
    </dgm:pt>
    <dgm:pt modelId="{A732F683-19E5-4FA7-90D0-9B24C5E7529C}" type="pres">
      <dgm:prSet presAssocID="{BFCD6752-F497-4457-852F-FDAC51E8CEE4}" presName="Image3" presStyleCnt="0"/>
      <dgm:spPr/>
    </dgm:pt>
    <dgm:pt modelId="{3A6FD69E-5CD2-4693-80A2-571397B32F2E}" type="pres">
      <dgm:prSet presAssocID="{BFCD6752-F497-4457-852F-FDAC51E8CEE4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Yoga with solid fill"/>
        </a:ext>
      </dgm:extLst>
    </dgm:pt>
    <dgm:pt modelId="{1F90E7B6-8FC4-42CA-B627-637624F4BEA6}" type="pres">
      <dgm:prSet presAssocID="{BFCD6752-F497-4457-852F-FDAC51E8CEE4}" presName="Child3" presStyleLbl="revTx" presStyleIdx="2" presStyleCnt="3" custScaleX="187466" custLinFactNeighborX="60400">
        <dgm:presLayoutVars>
          <dgm:chMax val="0"/>
          <dgm:chPref val="0"/>
          <dgm:bulletEnabled val="1"/>
        </dgm:presLayoutVars>
      </dgm:prSet>
      <dgm:spPr/>
    </dgm:pt>
  </dgm:ptLst>
  <dgm:cxnLst>
    <dgm:cxn modelId="{BE827717-D389-44E8-838A-CB8BB61C4310}" type="presOf" srcId="{8D840C8B-AE62-4C53-9302-96CE58D4B8E3}" destId="{907BC5BC-9F62-42A3-B533-C3DA292B087F}" srcOrd="0" destOrd="0" presId="urn:microsoft.com/office/officeart/2011/layout/RadialPictureList"/>
    <dgm:cxn modelId="{0CDD9518-3292-4C65-A7B4-DEAF3C78FD05}" srcId="{F1974646-7D63-47FB-8CE9-DCC25053593A}" destId="{0A29F154-79CD-407A-ABA1-0777F61E56C2}" srcOrd="0" destOrd="0" parTransId="{1097D8DD-D65B-416B-8582-28236AEF2F8A}" sibTransId="{A9E768A1-37D3-496D-A41A-06840F72D525}"/>
    <dgm:cxn modelId="{E084D864-92E8-4379-B24C-F347B9084205}" type="presOf" srcId="{BFCD6752-F497-4457-852F-FDAC51E8CEE4}" destId="{1F90E7B6-8FC4-42CA-B627-637624F4BEA6}" srcOrd="0" destOrd="0" presId="urn:microsoft.com/office/officeart/2011/layout/RadialPictureList"/>
    <dgm:cxn modelId="{681F7F88-E640-4524-BE7C-C535B32DC766}" type="presOf" srcId="{F1974646-7D63-47FB-8CE9-DCC25053593A}" destId="{F1C5AE27-E69B-4935-A1E4-E8A027FF55D0}" srcOrd="0" destOrd="0" presId="urn:microsoft.com/office/officeart/2011/layout/RadialPictureList"/>
    <dgm:cxn modelId="{B99555A2-09F1-4009-9C85-D0C4DFC2242B}" srcId="{0A29F154-79CD-407A-ABA1-0777F61E56C2}" destId="{8D840C8B-AE62-4C53-9302-96CE58D4B8E3}" srcOrd="0" destOrd="0" parTransId="{20991737-EB13-4FB4-A4A6-63338AF1A4B4}" sibTransId="{133CD9F2-F8A1-4CF9-B5BB-8D31338244DB}"/>
    <dgm:cxn modelId="{5C20C5AD-2CCA-4BB0-806C-E833CB46EA29}" srcId="{0A29F154-79CD-407A-ABA1-0777F61E56C2}" destId="{AE98A5D1-2811-4FA0-B936-8131681F879D}" srcOrd="1" destOrd="0" parTransId="{D7FC1046-D13D-4719-897A-139AF24024A0}" sibTransId="{7F1CCC72-4472-4568-9611-DB3538EC30BD}"/>
    <dgm:cxn modelId="{9109DCBB-DD15-4F24-95C7-AD759B566EB8}" srcId="{0A29F154-79CD-407A-ABA1-0777F61E56C2}" destId="{BFCD6752-F497-4457-852F-FDAC51E8CEE4}" srcOrd="2" destOrd="0" parTransId="{2E83F141-2EFE-4CD3-A99B-4BF2E6134CBF}" sibTransId="{98029825-60B2-41D6-A4A9-A726308F6F74}"/>
    <dgm:cxn modelId="{056989DE-5549-4530-8ED1-D533B45D6C65}" type="presOf" srcId="{0A29F154-79CD-407A-ABA1-0777F61E56C2}" destId="{EA0F8263-3478-4291-8C47-E4D3741E5D5D}" srcOrd="0" destOrd="0" presId="urn:microsoft.com/office/officeart/2011/layout/RadialPictureList"/>
    <dgm:cxn modelId="{89CD10F1-3B57-45F1-B9B9-06FB0A78C4F7}" type="presOf" srcId="{AE98A5D1-2811-4FA0-B936-8131681F879D}" destId="{47E2A770-7479-4D02-8D57-A1F18E88A54F}" srcOrd="0" destOrd="0" presId="urn:microsoft.com/office/officeart/2011/layout/RadialPictureList"/>
    <dgm:cxn modelId="{943A9B6F-77A1-437C-B8B7-10AE5996C841}" type="presParOf" srcId="{F1C5AE27-E69B-4935-A1E4-E8A027FF55D0}" destId="{EA0F8263-3478-4291-8C47-E4D3741E5D5D}" srcOrd="0" destOrd="0" presId="urn:microsoft.com/office/officeart/2011/layout/RadialPictureList"/>
    <dgm:cxn modelId="{11C5C0C1-A464-4794-8F3C-B3AF73B48070}" type="presParOf" srcId="{F1C5AE27-E69B-4935-A1E4-E8A027FF55D0}" destId="{077511CC-BE94-41CC-982C-986AABF09E20}" srcOrd="1" destOrd="0" presId="urn:microsoft.com/office/officeart/2011/layout/RadialPictureList"/>
    <dgm:cxn modelId="{58B16924-2396-48AC-BBA3-2EC0FDD149E0}" type="presParOf" srcId="{F1C5AE27-E69B-4935-A1E4-E8A027FF55D0}" destId="{23E72775-BE03-4C88-AA68-3A9AA2C6E573}" srcOrd="2" destOrd="0" presId="urn:microsoft.com/office/officeart/2011/layout/RadialPictureList"/>
    <dgm:cxn modelId="{A70F8068-4BD5-4368-8957-C3B94046EB32}" type="presParOf" srcId="{F1C5AE27-E69B-4935-A1E4-E8A027FF55D0}" destId="{907BC5BC-9F62-42A3-B533-C3DA292B087F}" srcOrd="3" destOrd="0" presId="urn:microsoft.com/office/officeart/2011/layout/RadialPictureList"/>
    <dgm:cxn modelId="{E21856D6-C368-419E-80F8-A1F82FCE3BAA}" type="presParOf" srcId="{F1C5AE27-E69B-4935-A1E4-E8A027FF55D0}" destId="{2F71DAFB-10AF-474F-A2C3-7DC4C66F667F}" srcOrd="4" destOrd="0" presId="urn:microsoft.com/office/officeart/2011/layout/RadialPictureList"/>
    <dgm:cxn modelId="{068F6646-288C-4CD6-94AD-94AA9584A750}" type="presParOf" srcId="{2F71DAFB-10AF-474F-A2C3-7DC4C66F667F}" destId="{7A05EA79-D018-47A3-833B-86B12DB01947}" srcOrd="0" destOrd="0" presId="urn:microsoft.com/office/officeart/2011/layout/RadialPictureList"/>
    <dgm:cxn modelId="{E221D6FD-1E77-456F-850D-76B2B707BA44}" type="presParOf" srcId="{F1C5AE27-E69B-4935-A1E4-E8A027FF55D0}" destId="{47E2A770-7479-4D02-8D57-A1F18E88A54F}" srcOrd="5" destOrd="0" presId="urn:microsoft.com/office/officeart/2011/layout/RadialPictureList"/>
    <dgm:cxn modelId="{6EB75AEE-2F77-432E-8EE4-A72A5655E34E}" type="presParOf" srcId="{F1C5AE27-E69B-4935-A1E4-E8A027FF55D0}" destId="{A732F683-19E5-4FA7-90D0-9B24C5E7529C}" srcOrd="6" destOrd="0" presId="urn:microsoft.com/office/officeart/2011/layout/RadialPictureList"/>
    <dgm:cxn modelId="{8D5F96BD-285C-4A30-A4FE-57EB3624AD25}" type="presParOf" srcId="{A732F683-19E5-4FA7-90D0-9B24C5E7529C}" destId="{3A6FD69E-5CD2-4693-80A2-571397B32F2E}" srcOrd="0" destOrd="0" presId="urn:microsoft.com/office/officeart/2011/layout/RadialPictureList"/>
    <dgm:cxn modelId="{A6F407D0-F719-43DC-91F7-336C59088CF1}" type="presParOf" srcId="{F1C5AE27-E69B-4935-A1E4-E8A027FF55D0}" destId="{1F90E7B6-8FC4-42CA-B627-637624F4BEA6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974646-7D63-47FB-8CE9-DCC25053593A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29F154-79CD-407A-ABA1-0777F61E56C2}">
      <dgm:prSet phldrT="[Text]"/>
      <dgm:spPr>
        <a:solidFill>
          <a:srgbClr val="025F98"/>
        </a:solidFill>
      </dgm:spPr>
      <dgm:t>
        <a:bodyPr/>
        <a:lstStyle/>
        <a:p>
          <a:r>
            <a:rPr lang="en-GB" dirty="0"/>
            <a:t>Active Spaces and Places</a:t>
          </a:r>
        </a:p>
      </dgm:t>
    </dgm:pt>
    <dgm:pt modelId="{1097D8DD-D65B-416B-8582-28236AEF2F8A}" type="parTrans" cxnId="{0CDD9518-3292-4C65-A7B4-DEAF3C78FD05}">
      <dgm:prSet/>
      <dgm:spPr/>
      <dgm:t>
        <a:bodyPr/>
        <a:lstStyle/>
        <a:p>
          <a:endParaRPr lang="en-GB"/>
        </a:p>
      </dgm:t>
    </dgm:pt>
    <dgm:pt modelId="{A9E768A1-37D3-496D-A41A-06840F72D525}" type="sibTrans" cxnId="{0CDD9518-3292-4C65-A7B4-DEAF3C78FD05}">
      <dgm:prSet/>
      <dgm:spPr/>
      <dgm:t>
        <a:bodyPr/>
        <a:lstStyle/>
        <a:p>
          <a:endParaRPr lang="en-GB"/>
        </a:p>
      </dgm:t>
    </dgm:pt>
    <dgm:pt modelId="{8D840C8B-AE62-4C53-9302-96CE58D4B8E3}">
      <dgm:prSet phldrT="[Text]" custT="1"/>
      <dgm:spPr/>
      <dgm:t>
        <a:bodyPr/>
        <a:lstStyle/>
        <a:p>
          <a:r>
            <a:rPr lang="en-GB" sz="1700" dirty="0"/>
            <a:t>Optimise our natural environment  to increase participation in sport and physical activity in the outdoors</a:t>
          </a:r>
        </a:p>
      </dgm:t>
    </dgm:pt>
    <dgm:pt modelId="{20991737-EB13-4FB4-A4A6-63338AF1A4B4}" type="parTrans" cxnId="{B99555A2-09F1-4009-9C85-D0C4DFC2242B}">
      <dgm:prSet/>
      <dgm:spPr/>
      <dgm:t>
        <a:bodyPr/>
        <a:lstStyle/>
        <a:p>
          <a:endParaRPr lang="en-GB"/>
        </a:p>
      </dgm:t>
    </dgm:pt>
    <dgm:pt modelId="{133CD9F2-F8A1-4CF9-B5BB-8D31338244DB}" type="sibTrans" cxnId="{B99555A2-09F1-4009-9C85-D0C4DFC2242B}">
      <dgm:prSet/>
      <dgm:spPr/>
      <dgm:t>
        <a:bodyPr/>
        <a:lstStyle/>
        <a:p>
          <a:endParaRPr lang="en-GB"/>
        </a:p>
      </dgm:t>
    </dgm:pt>
    <dgm:pt modelId="{BFCD6752-F497-4457-852F-FDAC51E8CEE4}">
      <dgm:prSet phldrT="[Text]" custT="1"/>
      <dgm:spPr/>
      <dgm:t>
        <a:bodyPr/>
        <a:lstStyle/>
        <a:p>
          <a:r>
            <a:rPr lang="en-GB" sz="1700" dirty="0"/>
            <a:t>Optimise our existing spaces and places such as community centres, parks</a:t>
          </a:r>
          <a:r>
            <a:rPr lang="en-GB" sz="1700"/>
            <a:t>, libraries, </a:t>
          </a:r>
          <a:r>
            <a:rPr lang="en-GB" sz="1700" dirty="0"/>
            <a:t>leisure centres and schools as places where sport, physical activity and recreation can occur</a:t>
          </a:r>
        </a:p>
      </dgm:t>
    </dgm:pt>
    <dgm:pt modelId="{2E83F141-2EFE-4CD3-A99B-4BF2E6134CBF}" type="parTrans" cxnId="{9109DCBB-DD15-4F24-95C7-AD759B566EB8}">
      <dgm:prSet/>
      <dgm:spPr/>
      <dgm:t>
        <a:bodyPr/>
        <a:lstStyle/>
        <a:p>
          <a:endParaRPr lang="en-GB"/>
        </a:p>
      </dgm:t>
    </dgm:pt>
    <dgm:pt modelId="{98029825-60B2-41D6-A4A9-A726308F6F74}" type="sibTrans" cxnId="{9109DCBB-DD15-4F24-95C7-AD759B566EB8}">
      <dgm:prSet/>
      <dgm:spPr/>
      <dgm:t>
        <a:bodyPr/>
        <a:lstStyle/>
        <a:p>
          <a:endParaRPr lang="en-GB"/>
        </a:p>
      </dgm:t>
    </dgm:pt>
    <dgm:pt modelId="{AE98A5D1-2811-4FA0-B936-8131681F879D}">
      <dgm:prSet phldrT="[Text]" custT="1"/>
      <dgm:spPr/>
      <dgm:t>
        <a:bodyPr/>
        <a:lstStyle/>
        <a:p>
          <a:r>
            <a:rPr lang="en-GB" sz="1700" dirty="0"/>
            <a:t>Address the need for increased access to high quality indoor and outdoor sport and physical activity facilities and spaces in all parts of the County</a:t>
          </a:r>
        </a:p>
      </dgm:t>
    </dgm:pt>
    <dgm:pt modelId="{7F1CCC72-4472-4568-9611-DB3538EC30BD}" type="sibTrans" cxnId="{5C20C5AD-2CCA-4BB0-806C-E833CB46EA29}">
      <dgm:prSet/>
      <dgm:spPr/>
      <dgm:t>
        <a:bodyPr/>
        <a:lstStyle/>
        <a:p>
          <a:endParaRPr lang="en-GB"/>
        </a:p>
      </dgm:t>
    </dgm:pt>
    <dgm:pt modelId="{D7FC1046-D13D-4719-897A-139AF24024A0}" type="parTrans" cxnId="{5C20C5AD-2CCA-4BB0-806C-E833CB46EA29}">
      <dgm:prSet/>
      <dgm:spPr/>
      <dgm:t>
        <a:bodyPr/>
        <a:lstStyle/>
        <a:p>
          <a:endParaRPr lang="en-GB"/>
        </a:p>
      </dgm:t>
    </dgm:pt>
    <dgm:pt modelId="{F1C5AE27-E69B-4935-A1E4-E8A027FF55D0}" type="pres">
      <dgm:prSet presAssocID="{F1974646-7D63-47FB-8CE9-DCC25053593A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EA0F8263-3478-4291-8C47-E4D3741E5D5D}" type="pres">
      <dgm:prSet presAssocID="{0A29F154-79CD-407A-ABA1-0777F61E56C2}" presName="Parent" presStyleLbl="node1" presStyleIdx="0" presStyleCnt="2" custScaleX="137366" custScaleY="131748" custLinFactNeighborX="-45344" custLinFactNeighborY="-813">
        <dgm:presLayoutVars>
          <dgm:chMax val="4"/>
          <dgm:chPref val="3"/>
        </dgm:presLayoutVars>
      </dgm:prSet>
      <dgm:spPr/>
    </dgm:pt>
    <dgm:pt modelId="{077511CC-BE94-41CC-982C-986AABF09E20}" type="pres">
      <dgm:prSet presAssocID="{8D840C8B-AE62-4C53-9302-96CE58D4B8E3}" presName="Accent" presStyleLbl="node1" presStyleIdx="1" presStyleCnt="2"/>
      <dgm:spPr>
        <a:solidFill>
          <a:srgbClr val="ADADAD"/>
        </a:solidFill>
      </dgm:spPr>
    </dgm:pt>
    <dgm:pt modelId="{23E72775-BE03-4C88-AA68-3A9AA2C6E573}" type="pres">
      <dgm:prSet presAssocID="{8D840C8B-AE62-4C53-9302-96CE58D4B8E3}" presName="Image1" presStyleLbl="fgImgPlace1" presStyleIdx="0" presStyleCnt="3" custLinFactNeighborX="-11027" custLinFactNeighborY="-524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907BC5BC-9F62-42A3-B533-C3DA292B087F}" type="pres">
      <dgm:prSet presAssocID="{8D840C8B-AE62-4C53-9302-96CE58D4B8E3}" presName="Child1" presStyleLbl="revTx" presStyleIdx="0" presStyleCnt="3" custScaleX="186831" custLinFactNeighborX="65391" custLinFactNeighborY="-10261">
        <dgm:presLayoutVars>
          <dgm:chMax val="0"/>
          <dgm:chPref val="0"/>
          <dgm:bulletEnabled val="1"/>
        </dgm:presLayoutVars>
      </dgm:prSet>
      <dgm:spPr/>
    </dgm:pt>
    <dgm:pt modelId="{2F71DAFB-10AF-474F-A2C3-7DC4C66F667F}" type="pres">
      <dgm:prSet presAssocID="{AE98A5D1-2811-4FA0-B936-8131681F879D}" presName="Image2" presStyleCnt="0"/>
      <dgm:spPr/>
    </dgm:pt>
    <dgm:pt modelId="{7A05EA79-D018-47A3-833B-86B12DB01947}" type="pres">
      <dgm:prSet presAssocID="{AE98A5D1-2811-4FA0-B936-8131681F879D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orts Field with solid fill"/>
        </a:ext>
      </dgm:extLst>
    </dgm:pt>
    <dgm:pt modelId="{47E2A770-7479-4D02-8D57-A1F18E88A54F}" type="pres">
      <dgm:prSet presAssocID="{AE98A5D1-2811-4FA0-B936-8131681F879D}" presName="Child2" presStyleLbl="revTx" presStyleIdx="1" presStyleCnt="3" custScaleX="171480" custLinFactNeighborX="47923" custLinFactNeighborY="-784">
        <dgm:presLayoutVars>
          <dgm:chMax val="0"/>
          <dgm:chPref val="0"/>
          <dgm:bulletEnabled val="1"/>
        </dgm:presLayoutVars>
      </dgm:prSet>
      <dgm:spPr/>
    </dgm:pt>
    <dgm:pt modelId="{A732F683-19E5-4FA7-90D0-9B24C5E7529C}" type="pres">
      <dgm:prSet presAssocID="{BFCD6752-F497-4457-852F-FDAC51E8CEE4}" presName="Image3" presStyleCnt="0"/>
      <dgm:spPr/>
    </dgm:pt>
    <dgm:pt modelId="{3A6FD69E-5CD2-4693-80A2-571397B32F2E}" type="pres">
      <dgm:prSet presAssocID="{BFCD6752-F497-4457-852F-FDAC51E8CEE4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dium with solid fill"/>
        </a:ext>
      </dgm:extLst>
    </dgm:pt>
    <dgm:pt modelId="{1F90E7B6-8FC4-42CA-B627-637624F4BEA6}" type="pres">
      <dgm:prSet presAssocID="{BFCD6752-F497-4457-852F-FDAC51E8CEE4}" presName="Child3" presStyleLbl="revTx" presStyleIdx="2" presStyleCnt="3" custScaleX="187466" custLinFactNeighborX="60400">
        <dgm:presLayoutVars>
          <dgm:chMax val="0"/>
          <dgm:chPref val="0"/>
          <dgm:bulletEnabled val="1"/>
        </dgm:presLayoutVars>
      </dgm:prSet>
      <dgm:spPr/>
    </dgm:pt>
  </dgm:ptLst>
  <dgm:cxnLst>
    <dgm:cxn modelId="{BE827717-D389-44E8-838A-CB8BB61C4310}" type="presOf" srcId="{8D840C8B-AE62-4C53-9302-96CE58D4B8E3}" destId="{907BC5BC-9F62-42A3-B533-C3DA292B087F}" srcOrd="0" destOrd="0" presId="urn:microsoft.com/office/officeart/2011/layout/RadialPictureList"/>
    <dgm:cxn modelId="{0CDD9518-3292-4C65-A7B4-DEAF3C78FD05}" srcId="{F1974646-7D63-47FB-8CE9-DCC25053593A}" destId="{0A29F154-79CD-407A-ABA1-0777F61E56C2}" srcOrd="0" destOrd="0" parTransId="{1097D8DD-D65B-416B-8582-28236AEF2F8A}" sibTransId="{A9E768A1-37D3-496D-A41A-06840F72D525}"/>
    <dgm:cxn modelId="{E084D864-92E8-4379-B24C-F347B9084205}" type="presOf" srcId="{BFCD6752-F497-4457-852F-FDAC51E8CEE4}" destId="{1F90E7B6-8FC4-42CA-B627-637624F4BEA6}" srcOrd="0" destOrd="0" presId="urn:microsoft.com/office/officeart/2011/layout/RadialPictureList"/>
    <dgm:cxn modelId="{681F7F88-E640-4524-BE7C-C535B32DC766}" type="presOf" srcId="{F1974646-7D63-47FB-8CE9-DCC25053593A}" destId="{F1C5AE27-E69B-4935-A1E4-E8A027FF55D0}" srcOrd="0" destOrd="0" presId="urn:microsoft.com/office/officeart/2011/layout/RadialPictureList"/>
    <dgm:cxn modelId="{B99555A2-09F1-4009-9C85-D0C4DFC2242B}" srcId="{0A29F154-79CD-407A-ABA1-0777F61E56C2}" destId="{8D840C8B-AE62-4C53-9302-96CE58D4B8E3}" srcOrd="0" destOrd="0" parTransId="{20991737-EB13-4FB4-A4A6-63338AF1A4B4}" sibTransId="{133CD9F2-F8A1-4CF9-B5BB-8D31338244DB}"/>
    <dgm:cxn modelId="{5C20C5AD-2CCA-4BB0-806C-E833CB46EA29}" srcId="{0A29F154-79CD-407A-ABA1-0777F61E56C2}" destId="{AE98A5D1-2811-4FA0-B936-8131681F879D}" srcOrd="1" destOrd="0" parTransId="{D7FC1046-D13D-4719-897A-139AF24024A0}" sibTransId="{7F1CCC72-4472-4568-9611-DB3538EC30BD}"/>
    <dgm:cxn modelId="{9109DCBB-DD15-4F24-95C7-AD759B566EB8}" srcId="{0A29F154-79CD-407A-ABA1-0777F61E56C2}" destId="{BFCD6752-F497-4457-852F-FDAC51E8CEE4}" srcOrd="2" destOrd="0" parTransId="{2E83F141-2EFE-4CD3-A99B-4BF2E6134CBF}" sibTransId="{98029825-60B2-41D6-A4A9-A726308F6F74}"/>
    <dgm:cxn modelId="{056989DE-5549-4530-8ED1-D533B45D6C65}" type="presOf" srcId="{0A29F154-79CD-407A-ABA1-0777F61E56C2}" destId="{EA0F8263-3478-4291-8C47-E4D3741E5D5D}" srcOrd="0" destOrd="0" presId="urn:microsoft.com/office/officeart/2011/layout/RadialPictureList"/>
    <dgm:cxn modelId="{89CD10F1-3B57-45F1-B9B9-06FB0A78C4F7}" type="presOf" srcId="{AE98A5D1-2811-4FA0-B936-8131681F879D}" destId="{47E2A770-7479-4D02-8D57-A1F18E88A54F}" srcOrd="0" destOrd="0" presId="urn:microsoft.com/office/officeart/2011/layout/RadialPictureList"/>
    <dgm:cxn modelId="{943A9B6F-77A1-437C-B8B7-10AE5996C841}" type="presParOf" srcId="{F1C5AE27-E69B-4935-A1E4-E8A027FF55D0}" destId="{EA0F8263-3478-4291-8C47-E4D3741E5D5D}" srcOrd="0" destOrd="0" presId="urn:microsoft.com/office/officeart/2011/layout/RadialPictureList"/>
    <dgm:cxn modelId="{11C5C0C1-A464-4794-8F3C-B3AF73B48070}" type="presParOf" srcId="{F1C5AE27-E69B-4935-A1E4-E8A027FF55D0}" destId="{077511CC-BE94-41CC-982C-986AABF09E20}" srcOrd="1" destOrd="0" presId="urn:microsoft.com/office/officeart/2011/layout/RadialPictureList"/>
    <dgm:cxn modelId="{58B16924-2396-48AC-BBA3-2EC0FDD149E0}" type="presParOf" srcId="{F1C5AE27-E69B-4935-A1E4-E8A027FF55D0}" destId="{23E72775-BE03-4C88-AA68-3A9AA2C6E573}" srcOrd="2" destOrd="0" presId="urn:microsoft.com/office/officeart/2011/layout/RadialPictureList"/>
    <dgm:cxn modelId="{A70F8068-4BD5-4368-8957-C3B94046EB32}" type="presParOf" srcId="{F1C5AE27-E69B-4935-A1E4-E8A027FF55D0}" destId="{907BC5BC-9F62-42A3-B533-C3DA292B087F}" srcOrd="3" destOrd="0" presId="urn:microsoft.com/office/officeart/2011/layout/RadialPictureList"/>
    <dgm:cxn modelId="{E21856D6-C368-419E-80F8-A1F82FCE3BAA}" type="presParOf" srcId="{F1C5AE27-E69B-4935-A1E4-E8A027FF55D0}" destId="{2F71DAFB-10AF-474F-A2C3-7DC4C66F667F}" srcOrd="4" destOrd="0" presId="urn:microsoft.com/office/officeart/2011/layout/RadialPictureList"/>
    <dgm:cxn modelId="{068F6646-288C-4CD6-94AD-94AA9584A750}" type="presParOf" srcId="{2F71DAFB-10AF-474F-A2C3-7DC4C66F667F}" destId="{7A05EA79-D018-47A3-833B-86B12DB01947}" srcOrd="0" destOrd="0" presId="urn:microsoft.com/office/officeart/2011/layout/RadialPictureList"/>
    <dgm:cxn modelId="{E221D6FD-1E77-456F-850D-76B2B707BA44}" type="presParOf" srcId="{F1C5AE27-E69B-4935-A1E4-E8A027FF55D0}" destId="{47E2A770-7479-4D02-8D57-A1F18E88A54F}" srcOrd="5" destOrd="0" presId="urn:microsoft.com/office/officeart/2011/layout/RadialPictureList"/>
    <dgm:cxn modelId="{6EB75AEE-2F77-432E-8EE4-A72A5655E34E}" type="presParOf" srcId="{F1C5AE27-E69B-4935-A1E4-E8A027FF55D0}" destId="{A732F683-19E5-4FA7-90D0-9B24C5E7529C}" srcOrd="6" destOrd="0" presId="urn:microsoft.com/office/officeart/2011/layout/RadialPictureList"/>
    <dgm:cxn modelId="{8D5F96BD-285C-4A30-A4FE-57EB3624AD25}" type="presParOf" srcId="{A732F683-19E5-4FA7-90D0-9B24C5E7529C}" destId="{3A6FD69E-5CD2-4693-80A2-571397B32F2E}" srcOrd="0" destOrd="0" presId="urn:microsoft.com/office/officeart/2011/layout/RadialPictureList"/>
    <dgm:cxn modelId="{A6F407D0-F719-43DC-91F7-336C59088CF1}" type="presParOf" srcId="{F1C5AE27-E69B-4935-A1E4-E8A027FF55D0}" destId="{1F90E7B6-8FC4-42CA-B627-637624F4BEA6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974646-7D63-47FB-8CE9-DCC25053593A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29F154-79CD-407A-ABA1-0777F61E56C2}">
      <dgm:prSet phldrT="[Text]"/>
      <dgm:spPr>
        <a:solidFill>
          <a:srgbClr val="025F98"/>
        </a:solidFill>
      </dgm:spPr>
      <dgm:t>
        <a:bodyPr/>
        <a:lstStyle/>
        <a:p>
          <a:r>
            <a:rPr lang="en-GB" dirty="0"/>
            <a:t>Active Communication and Partnerships</a:t>
          </a:r>
        </a:p>
      </dgm:t>
    </dgm:pt>
    <dgm:pt modelId="{1097D8DD-D65B-416B-8582-28236AEF2F8A}" type="parTrans" cxnId="{0CDD9518-3292-4C65-A7B4-DEAF3C78FD05}">
      <dgm:prSet/>
      <dgm:spPr/>
      <dgm:t>
        <a:bodyPr/>
        <a:lstStyle/>
        <a:p>
          <a:endParaRPr lang="en-GB"/>
        </a:p>
      </dgm:t>
    </dgm:pt>
    <dgm:pt modelId="{A9E768A1-37D3-496D-A41A-06840F72D525}" type="sibTrans" cxnId="{0CDD9518-3292-4C65-A7B4-DEAF3C78FD05}">
      <dgm:prSet/>
      <dgm:spPr/>
      <dgm:t>
        <a:bodyPr/>
        <a:lstStyle/>
        <a:p>
          <a:endParaRPr lang="en-GB"/>
        </a:p>
      </dgm:t>
    </dgm:pt>
    <dgm:pt modelId="{8D840C8B-AE62-4C53-9302-96CE58D4B8E3}">
      <dgm:prSet phldrT="[Text]" custT="1"/>
      <dgm:spPr/>
      <dgm:t>
        <a:bodyPr/>
        <a:lstStyle/>
        <a:p>
          <a:r>
            <a:rPr lang="en-GB" sz="1700" dirty="0"/>
            <a:t>Enhance the profile and visibility of sport and physical activity, communicate our impact with evidence</a:t>
          </a:r>
        </a:p>
      </dgm:t>
    </dgm:pt>
    <dgm:pt modelId="{20991737-EB13-4FB4-A4A6-63338AF1A4B4}" type="parTrans" cxnId="{B99555A2-09F1-4009-9C85-D0C4DFC2242B}">
      <dgm:prSet/>
      <dgm:spPr/>
      <dgm:t>
        <a:bodyPr/>
        <a:lstStyle/>
        <a:p>
          <a:endParaRPr lang="en-GB"/>
        </a:p>
      </dgm:t>
    </dgm:pt>
    <dgm:pt modelId="{133CD9F2-F8A1-4CF9-B5BB-8D31338244DB}" type="sibTrans" cxnId="{B99555A2-09F1-4009-9C85-D0C4DFC2242B}">
      <dgm:prSet/>
      <dgm:spPr/>
      <dgm:t>
        <a:bodyPr/>
        <a:lstStyle/>
        <a:p>
          <a:endParaRPr lang="en-GB"/>
        </a:p>
      </dgm:t>
    </dgm:pt>
    <dgm:pt modelId="{BFCD6752-F497-4457-852F-FDAC51E8CEE4}">
      <dgm:prSet phldrT="[Text]" custT="1"/>
      <dgm:spPr/>
      <dgm:t>
        <a:bodyPr/>
        <a:lstStyle/>
        <a:p>
          <a:r>
            <a:rPr lang="en-GB" sz="1700" dirty="0"/>
            <a:t>Proactively engage and collaborate with a wide range of people and partners in the delivery of our sport and physical activity priorities </a:t>
          </a:r>
        </a:p>
      </dgm:t>
    </dgm:pt>
    <dgm:pt modelId="{2E83F141-2EFE-4CD3-A99B-4BF2E6134CBF}" type="parTrans" cxnId="{9109DCBB-DD15-4F24-95C7-AD759B566EB8}">
      <dgm:prSet/>
      <dgm:spPr/>
      <dgm:t>
        <a:bodyPr/>
        <a:lstStyle/>
        <a:p>
          <a:endParaRPr lang="en-GB"/>
        </a:p>
      </dgm:t>
    </dgm:pt>
    <dgm:pt modelId="{98029825-60B2-41D6-A4A9-A726308F6F74}" type="sibTrans" cxnId="{9109DCBB-DD15-4F24-95C7-AD759B566EB8}">
      <dgm:prSet/>
      <dgm:spPr/>
      <dgm:t>
        <a:bodyPr/>
        <a:lstStyle/>
        <a:p>
          <a:endParaRPr lang="en-GB"/>
        </a:p>
      </dgm:t>
    </dgm:pt>
    <dgm:pt modelId="{AE98A5D1-2811-4FA0-B936-8131681F879D}">
      <dgm:prSet phldrT="[Text]" custT="1"/>
      <dgm:spPr/>
      <dgm:t>
        <a:bodyPr/>
        <a:lstStyle/>
        <a:p>
          <a:r>
            <a:rPr lang="en-GB" sz="1700" dirty="0"/>
            <a:t>Embed effective, accountable and integrated systems and structures with the right resources to deliver our plan</a:t>
          </a:r>
        </a:p>
      </dgm:t>
    </dgm:pt>
    <dgm:pt modelId="{7F1CCC72-4472-4568-9611-DB3538EC30BD}" type="sibTrans" cxnId="{5C20C5AD-2CCA-4BB0-806C-E833CB46EA29}">
      <dgm:prSet/>
      <dgm:spPr/>
      <dgm:t>
        <a:bodyPr/>
        <a:lstStyle/>
        <a:p>
          <a:endParaRPr lang="en-GB"/>
        </a:p>
      </dgm:t>
    </dgm:pt>
    <dgm:pt modelId="{D7FC1046-D13D-4719-897A-139AF24024A0}" type="parTrans" cxnId="{5C20C5AD-2CCA-4BB0-806C-E833CB46EA29}">
      <dgm:prSet/>
      <dgm:spPr/>
      <dgm:t>
        <a:bodyPr/>
        <a:lstStyle/>
        <a:p>
          <a:endParaRPr lang="en-GB"/>
        </a:p>
      </dgm:t>
    </dgm:pt>
    <dgm:pt modelId="{F1C5AE27-E69B-4935-A1E4-E8A027FF55D0}" type="pres">
      <dgm:prSet presAssocID="{F1974646-7D63-47FB-8CE9-DCC25053593A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EA0F8263-3478-4291-8C47-E4D3741E5D5D}" type="pres">
      <dgm:prSet presAssocID="{0A29F154-79CD-407A-ABA1-0777F61E56C2}" presName="Parent" presStyleLbl="node1" presStyleIdx="0" presStyleCnt="2" custScaleX="137366" custScaleY="131748" custLinFactNeighborX="-45344" custLinFactNeighborY="-813">
        <dgm:presLayoutVars>
          <dgm:chMax val="4"/>
          <dgm:chPref val="3"/>
        </dgm:presLayoutVars>
      </dgm:prSet>
      <dgm:spPr/>
    </dgm:pt>
    <dgm:pt modelId="{077511CC-BE94-41CC-982C-986AABF09E20}" type="pres">
      <dgm:prSet presAssocID="{8D840C8B-AE62-4C53-9302-96CE58D4B8E3}" presName="Accent" presStyleLbl="node1" presStyleIdx="1" presStyleCnt="2"/>
      <dgm:spPr>
        <a:solidFill>
          <a:srgbClr val="ADADAD"/>
        </a:solidFill>
      </dgm:spPr>
    </dgm:pt>
    <dgm:pt modelId="{23E72775-BE03-4C88-AA68-3A9AA2C6E573}" type="pres">
      <dgm:prSet presAssocID="{8D840C8B-AE62-4C53-9302-96CE58D4B8E3}" presName="Image1" presStyleLbl="fgImgPlace1" presStyleIdx="0" presStyleCnt="3" custLinFactNeighborX="-11027" custLinFactNeighborY="-524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907BC5BC-9F62-42A3-B533-C3DA292B087F}" type="pres">
      <dgm:prSet presAssocID="{8D840C8B-AE62-4C53-9302-96CE58D4B8E3}" presName="Child1" presStyleLbl="revTx" presStyleIdx="0" presStyleCnt="3" custScaleX="186831" custLinFactNeighborX="65391" custLinFactNeighborY="-10261">
        <dgm:presLayoutVars>
          <dgm:chMax val="0"/>
          <dgm:chPref val="0"/>
          <dgm:bulletEnabled val="1"/>
        </dgm:presLayoutVars>
      </dgm:prSet>
      <dgm:spPr/>
    </dgm:pt>
    <dgm:pt modelId="{2F71DAFB-10AF-474F-A2C3-7DC4C66F667F}" type="pres">
      <dgm:prSet presAssocID="{AE98A5D1-2811-4FA0-B936-8131681F879D}" presName="Image2" presStyleCnt="0"/>
      <dgm:spPr/>
    </dgm:pt>
    <dgm:pt modelId="{7A05EA79-D018-47A3-833B-86B12DB01947}" type="pres">
      <dgm:prSet presAssocID="{AE98A5D1-2811-4FA0-B936-8131681F879D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orts Field with solid fill"/>
        </a:ext>
      </dgm:extLst>
    </dgm:pt>
    <dgm:pt modelId="{47E2A770-7479-4D02-8D57-A1F18E88A54F}" type="pres">
      <dgm:prSet presAssocID="{AE98A5D1-2811-4FA0-B936-8131681F879D}" presName="Child2" presStyleLbl="revTx" presStyleIdx="1" presStyleCnt="3" custScaleX="171480" custLinFactNeighborX="47923" custLinFactNeighborY="-784">
        <dgm:presLayoutVars>
          <dgm:chMax val="0"/>
          <dgm:chPref val="0"/>
          <dgm:bulletEnabled val="1"/>
        </dgm:presLayoutVars>
      </dgm:prSet>
      <dgm:spPr/>
    </dgm:pt>
    <dgm:pt modelId="{A732F683-19E5-4FA7-90D0-9B24C5E7529C}" type="pres">
      <dgm:prSet presAssocID="{BFCD6752-F497-4457-852F-FDAC51E8CEE4}" presName="Image3" presStyleCnt="0"/>
      <dgm:spPr/>
    </dgm:pt>
    <dgm:pt modelId="{3A6FD69E-5CD2-4693-80A2-571397B32F2E}" type="pres">
      <dgm:prSet presAssocID="{BFCD6752-F497-4457-852F-FDAC51E8CEE4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Yoga with solid fill"/>
        </a:ext>
      </dgm:extLst>
    </dgm:pt>
    <dgm:pt modelId="{1F90E7B6-8FC4-42CA-B627-637624F4BEA6}" type="pres">
      <dgm:prSet presAssocID="{BFCD6752-F497-4457-852F-FDAC51E8CEE4}" presName="Child3" presStyleLbl="revTx" presStyleIdx="2" presStyleCnt="3" custScaleX="187466" custLinFactNeighborX="60400">
        <dgm:presLayoutVars>
          <dgm:chMax val="0"/>
          <dgm:chPref val="0"/>
          <dgm:bulletEnabled val="1"/>
        </dgm:presLayoutVars>
      </dgm:prSet>
      <dgm:spPr/>
    </dgm:pt>
  </dgm:ptLst>
  <dgm:cxnLst>
    <dgm:cxn modelId="{BE827717-D389-44E8-838A-CB8BB61C4310}" type="presOf" srcId="{8D840C8B-AE62-4C53-9302-96CE58D4B8E3}" destId="{907BC5BC-9F62-42A3-B533-C3DA292B087F}" srcOrd="0" destOrd="0" presId="urn:microsoft.com/office/officeart/2011/layout/RadialPictureList"/>
    <dgm:cxn modelId="{0CDD9518-3292-4C65-A7B4-DEAF3C78FD05}" srcId="{F1974646-7D63-47FB-8CE9-DCC25053593A}" destId="{0A29F154-79CD-407A-ABA1-0777F61E56C2}" srcOrd="0" destOrd="0" parTransId="{1097D8DD-D65B-416B-8582-28236AEF2F8A}" sibTransId="{A9E768A1-37D3-496D-A41A-06840F72D525}"/>
    <dgm:cxn modelId="{E084D864-92E8-4379-B24C-F347B9084205}" type="presOf" srcId="{BFCD6752-F497-4457-852F-FDAC51E8CEE4}" destId="{1F90E7B6-8FC4-42CA-B627-637624F4BEA6}" srcOrd="0" destOrd="0" presId="urn:microsoft.com/office/officeart/2011/layout/RadialPictureList"/>
    <dgm:cxn modelId="{681F7F88-E640-4524-BE7C-C535B32DC766}" type="presOf" srcId="{F1974646-7D63-47FB-8CE9-DCC25053593A}" destId="{F1C5AE27-E69B-4935-A1E4-E8A027FF55D0}" srcOrd="0" destOrd="0" presId="urn:microsoft.com/office/officeart/2011/layout/RadialPictureList"/>
    <dgm:cxn modelId="{B99555A2-09F1-4009-9C85-D0C4DFC2242B}" srcId="{0A29F154-79CD-407A-ABA1-0777F61E56C2}" destId="{8D840C8B-AE62-4C53-9302-96CE58D4B8E3}" srcOrd="0" destOrd="0" parTransId="{20991737-EB13-4FB4-A4A6-63338AF1A4B4}" sibTransId="{133CD9F2-F8A1-4CF9-B5BB-8D31338244DB}"/>
    <dgm:cxn modelId="{5C20C5AD-2CCA-4BB0-806C-E833CB46EA29}" srcId="{0A29F154-79CD-407A-ABA1-0777F61E56C2}" destId="{AE98A5D1-2811-4FA0-B936-8131681F879D}" srcOrd="1" destOrd="0" parTransId="{D7FC1046-D13D-4719-897A-139AF24024A0}" sibTransId="{7F1CCC72-4472-4568-9611-DB3538EC30BD}"/>
    <dgm:cxn modelId="{9109DCBB-DD15-4F24-95C7-AD759B566EB8}" srcId="{0A29F154-79CD-407A-ABA1-0777F61E56C2}" destId="{BFCD6752-F497-4457-852F-FDAC51E8CEE4}" srcOrd="2" destOrd="0" parTransId="{2E83F141-2EFE-4CD3-A99B-4BF2E6134CBF}" sibTransId="{98029825-60B2-41D6-A4A9-A726308F6F74}"/>
    <dgm:cxn modelId="{056989DE-5549-4530-8ED1-D533B45D6C65}" type="presOf" srcId="{0A29F154-79CD-407A-ABA1-0777F61E56C2}" destId="{EA0F8263-3478-4291-8C47-E4D3741E5D5D}" srcOrd="0" destOrd="0" presId="urn:microsoft.com/office/officeart/2011/layout/RadialPictureList"/>
    <dgm:cxn modelId="{89CD10F1-3B57-45F1-B9B9-06FB0A78C4F7}" type="presOf" srcId="{AE98A5D1-2811-4FA0-B936-8131681F879D}" destId="{47E2A770-7479-4D02-8D57-A1F18E88A54F}" srcOrd="0" destOrd="0" presId="urn:microsoft.com/office/officeart/2011/layout/RadialPictureList"/>
    <dgm:cxn modelId="{943A9B6F-77A1-437C-B8B7-10AE5996C841}" type="presParOf" srcId="{F1C5AE27-E69B-4935-A1E4-E8A027FF55D0}" destId="{EA0F8263-3478-4291-8C47-E4D3741E5D5D}" srcOrd="0" destOrd="0" presId="urn:microsoft.com/office/officeart/2011/layout/RadialPictureList"/>
    <dgm:cxn modelId="{11C5C0C1-A464-4794-8F3C-B3AF73B48070}" type="presParOf" srcId="{F1C5AE27-E69B-4935-A1E4-E8A027FF55D0}" destId="{077511CC-BE94-41CC-982C-986AABF09E20}" srcOrd="1" destOrd="0" presId="urn:microsoft.com/office/officeart/2011/layout/RadialPictureList"/>
    <dgm:cxn modelId="{58B16924-2396-48AC-BBA3-2EC0FDD149E0}" type="presParOf" srcId="{F1C5AE27-E69B-4935-A1E4-E8A027FF55D0}" destId="{23E72775-BE03-4C88-AA68-3A9AA2C6E573}" srcOrd="2" destOrd="0" presId="urn:microsoft.com/office/officeart/2011/layout/RadialPictureList"/>
    <dgm:cxn modelId="{A70F8068-4BD5-4368-8957-C3B94046EB32}" type="presParOf" srcId="{F1C5AE27-E69B-4935-A1E4-E8A027FF55D0}" destId="{907BC5BC-9F62-42A3-B533-C3DA292B087F}" srcOrd="3" destOrd="0" presId="urn:microsoft.com/office/officeart/2011/layout/RadialPictureList"/>
    <dgm:cxn modelId="{E21856D6-C368-419E-80F8-A1F82FCE3BAA}" type="presParOf" srcId="{F1C5AE27-E69B-4935-A1E4-E8A027FF55D0}" destId="{2F71DAFB-10AF-474F-A2C3-7DC4C66F667F}" srcOrd="4" destOrd="0" presId="urn:microsoft.com/office/officeart/2011/layout/RadialPictureList"/>
    <dgm:cxn modelId="{068F6646-288C-4CD6-94AD-94AA9584A750}" type="presParOf" srcId="{2F71DAFB-10AF-474F-A2C3-7DC4C66F667F}" destId="{7A05EA79-D018-47A3-833B-86B12DB01947}" srcOrd="0" destOrd="0" presId="urn:microsoft.com/office/officeart/2011/layout/RadialPictureList"/>
    <dgm:cxn modelId="{E221D6FD-1E77-456F-850D-76B2B707BA44}" type="presParOf" srcId="{F1C5AE27-E69B-4935-A1E4-E8A027FF55D0}" destId="{47E2A770-7479-4D02-8D57-A1F18E88A54F}" srcOrd="5" destOrd="0" presId="urn:microsoft.com/office/officeart/2011/layout/RadialPictureList"/>
    <dgm:cxn modelId="{6EB75AEE-2F77-432E-8EE4-A72A5655E34E}" type="presParOf" srcId="{F1C5AE27-E69B-4935-A1E4-E8A027FF55D0}" destId="{A732F683-19E5-4FA7-90D0-9B24C5E7529C}" srcOrd="6" destOrd="0" presId="urn:microsoft.com/office/officeart/2011/layout/RadialPictureList"/>
    <dgm:cxn modelId="{8D5F96BD-285C-4A30-A4FE-57EB3624AD25}" type="presParOf" srcId="{A732F683-19E5-4FA7-90D0-9B24C5E7529C}" destId="{3A6FD69E-5CD2-4693-80A2-571397B32F2E}" srcOrd="0" destOrd="0" presId="urn:microsoft.com/office/officeart/2011/layout/RadialPictureList"/>
    <dgm:cxn modelId="{A6F407D0-F719-43DC-91F7-336C59088CF1}" type="presParOf" srcId="{F1C5AE27-E69B-4935-A1E4-E8A027FF55D0}" destId="{1F90E7B6-8FC4-42CA-B627-637624F4BEA6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F8263-3478-4291-8C47-E4D3741E5D5D}">
      <dsp:nvSpPr>
        <dsp:cNvPr id="0" name=""/>
        <dsp:cNvSpPr/>
      </dsp:nvSpPr>
      <dsp:spPr>
        <a:xfrm>
          <a:off x="808916" y="1041664"/>
          <a:ext cx="3676984" cy="3526777"/>
        </a:xfrm>
        <a:prstGeom prst="ellipse">
          <a:avLst/>
        </a:prstGeom>
        <a:solidFill>
          <a:srgbClr val="025F9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Active People and Communities</a:t>
          </a:r>
        </a:p>
      </dsp:txBody>
      <dsp:txXfrm>
        <a:off x="1347398" y="1558149"/>
        <a:ext cx="2600020" cy="2493807"/>
      </dsp:txXfrm>
    </dsp:sp>
    <dsp:sp modelId="{077511CC-BE94-41CC-982C-986AABF09E20}">
      <dsp:nvSpPr>
        <dsp:cNvPr id="0" name=""/>
        <dsp:cNvSpPr/>
      </dsp:nvSpPr>
      <dsp:spPr>
        <a:xfrm>
          <a:off x="1142401" y="0"/>
          <a:ext cx="5395944" cy="5624945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rgbClr val="ADADAD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72775-BE03-4C88-AA68-3A9AA2C6E573}">
      <dsp:nvSpPr>
        <dsp:cNvPr id="0" name=""/>
        <dsp:cNvSpPr/>
      </dsp:nvSpPr>
      <dsp:spPr>
        <a:xfrm>
          <a:off x="4957459" y="398893"/>
          <a:ext cx="1433960" cy="143436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BC5BC-9F62-42A3-B533-C3DA292B087F}">
      <dsp:nvSpPr>
        <dsp:cNvPr id="0" name=""/>
        <dsp:cNvSpPr/>
      </dsp:nvSpPr>
      <dsp:spPr>
        <a:xfrm>
          <a:off x="7080109" y="354798"/>
          <a:ext cx="3586055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Increase sport and physical participation in disadvantaged areas and amongst priority target groups </a:t>
          </a:r>
        </a:p>
      </dsp:txBody>
      <dsp:txXfrm>
        <a:off x="7080109" y="354798"/>
        <a:ext cx="3586055" cy="1388236"/>
      </dsp:txXfrm>
    </dsp:sp>
    <dsp:sp modelId="{7A05EA79-D018-47A3-833B-86B12DB01947}">
      <dsp:nvSpPr>
        <dsp:cNvPr id="0" name=""/>
        <dsp:cNvSpPr/>
      </dsp:nvSpPr>
      <dsp:spPr>
        <a:xfrm>
          <a:off x="5669812" y="2105979"/>
          <a:ext cx="1433960" cy="143436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2A770-7479-4D02-8D57-A1F18E88A54F}">
      <dsp:nvSpPr>
        <dsp:cNvPr id="0" name=""/>
        <dsp:cNvSpPr/>
      </dsp:nvSpPr>
      <dsp:spPr>
        <a:xfrm>
          <a:off x="7454378" y="2115345"/>
          <a:ext cx="3291406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Empower and build capacity of people, clubs and organisations to provide sustainable sport &amp; physical activity opportunities</a:t>
          </a:r>
        </a:p>
      </dsp:txBody>
      <dsp:txXfrm>
        <a:off x="7454378" y="2115345"/>
        <a:ext cx="3291406" cy="1388236"/>
      </dsp:txXfrm>
    </dsp:sp>
    <dsp:sp modelId="{3A6FD69E-5CD2-4693-80A2-571397B32F2E}">
      <dsp:nvSpPr>
        <dsp:cNvPr id="0" name=""/>
        <dsp:cNvSpPr/>
      </dsp:nvSpPr>
      <dsp:spPr>
        <a:xfrm>
          <a:off x="5115582" y="3760838"/>
          <a:ext cx="1433960" cy="143436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0E7B6-8FC4-42CA-B627-637624F4BEA6}">
      <dsp:nvSpPr>
        <dsp:cNvPr id="0" name=""/>
        <dsp:cNvSpPr/>
      </dsp:nvSpPr>
      <dsp:spPr>
        <a:xfrm>
          <a:off x="6978217" y="3790087"/>
          <a:ext cx="3598243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Build </a:t>
          </a:r>
          <a:r>
            <a:rPr lang="en-GB" sz="1700" kern="1200" dirty="0">
              <a:latin typeface="Aptos Display" panose="02110004020202020204"/>
            </a:rPr>
            <a:t>active</a:t>
          </a:r>
          <a:r>
            <a:rPr lang="en-GB" sz="1700" kern="1200" dirty="0"/>
            <a:t> communities, using sport and physical activity to improve the health and wellbeing of people across County [insert]</a:t>
          </a:r>
        </a:p>
      </dsp:txBody>
      <dsp:txXfrm>
        <a:off x="6978217" y="3790087"/>
        <a:ext cx="3598243" cy="1388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F8263-3478-4291-8C47-E4D3741E5D5D}">
      <dsp:nvSpPr>
        <dsp:cNvPr id="0" name=""/>
        <dsp:cNvSpPr/>
      </dsp:nvSpPr>
      <dsp:spPr>
        <a:xfrm>
          <a:off x="808916" y="1041664"/>
          <a:ext cx="3676984" cy="3526777"/>
        </a:xfrm>
        <a:prstGeom prst="ellipse">
          <a:avLst/>
        </a:prstGeom>
        <a:solidFill>
          <a:srgbClr val="025F9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Active Spaces and Places</a:t>
          </a:r>
        </a:p>
      </dsp:txBody>
      <dsp:txXfrm>
        <a:off x="1347398" y="1558149"/>
        <a:ext cx="2600020" cy="2493807"/>
      </dsp:txXfrm>
    </dsp:sp>
    <dsp:sp modelId="{077511CC-BE94-41CC-982C-986AABF09E20}">
      <dsp:nvSpPr>
        <dsp:cNvPr id="0" name=""/>
        <dsp:cNvSpPr/>
      </dsp:nvSpPr>
      <dsp:spPr>
        <a:xfrm>
          <a:off x="1142401" y="0"/>
          <a:ext cx="5395944" cy="5624945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rgbClr val="ADADAD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72775-BE03-4C88-AA68-3A9AA2C6E573}">
      <dsp:nvSpPr>
        <dsp:cNvPr id="0" name=""/>
        <dsp:cNvSpPr/>
      </dsp:nvSpPr>
      <dsp:spPr>
        <a:xfrm>
          <a:off x="4957459" y="398893"/>
          <a:ext cx="1433960" cy="143436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BC5BC-9F62-42A3-B533-C3DA292B087F}">
      <dsp:nvSpPr>
        <dsp:cNvPr id="0" name=""/>
        <dsp:cNvSpPr/>
      </dsp:nvSpPr>
      <dsp:spPr>
        <a:xfrm>
          <a:off x="7080109" y="354798"/>
          <a:ext cx="3586055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Optimise our natural environment  to increase participation in sport and physical activity in the outdoors</a:t>
          </a:r>
        </a:p>
      </dsp:txBody>
      <dsp:txXfrm>
        <a:off x="7080109" y="354798"/>
        <a:ext cx="3586055" cy="1388236"/>
      </dsp:txXfrm>
    </dsp:sp>
    <dsp:sp modelId="{7A05EA79-D018-47A3-833B-86B12DB01947}">
      <dsp:nvSpPr>
        <dsp:cNvPr id="0" name=""/>
        <dsp:cNvSpPr/>
      </dsp:nvSpPr>
      <dsp:spPr>
        <a:xfrm>
          <a:off x="5669812" y="2105979"/>
          <a:ext cx="1433960" cy="143436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2A770-7479-4D02-8D57-A1F18E88A54F}">
      <dsp:nvSpPr>
        <dsp:cNvPr id="0" name=""/>
        <dsp:cNvSpPr/>
      </dsp:nvSpPr>
      <dsp:spPr>
        <a:xfrm>
          <a:off x="7454378" y="2115345"/>
          <a:ext cx="3291406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Address the need for increased access to high quality indoor and outdoor sport and physical activity facilities and spaces in all parts of the County</a:t>
          </a:r>
        </a:p>
      </dsp:txBody>
      <dsp:txXfrm>
        <a:off x="7454378" y="2115345"/>
        <a:ext cx="3291406" cy="1388236"/>
      </dsp:txXfrm>
    </dsp:sp>
    <dsp:sp modelId="{3A6FD69E-5CD2-4693-80A2-571397B32F2E}">
      <dsp:nvSpPr>
        <dsp:cNvPr id="0" name=""/>
        <dsp:cNvSpPr/>
      </dsp:nvSpPr>
      <dsp:spPr>
        <a:xfrm>
          <a:off x="5115582" y="3760838"/>
          <a:ext cx="1433960" cy="143436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0E7B6-8FC4-42CA-B627-637624F4BEA6}">
      <dsp:nvSpPr>
        <dsp:cNvPr id="0" name=""/>
        <dsp:cNvSpPr/>
      </dsp:nvSpPr>
      <dsp:spPr>
        <a:xfrm>
          <a:off x="6978217" y="3790087"/>
          <a:ext cx="3598243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Optimise our existing spaces and places such as community centres, parks</a:t>
          </a:r>
          <a:r>
            <a:rPr lang="en-GB" sz="1700" kern="1200"/>
            <a:t>, libraries, </a:t>
          </a:r>
          <a:r>
            <a:rPr lang="en-GB" sz="1700" kern="1200" dirty="0"/>
            <a:t>leisure centres and schools as places where sport, physical activity and recreation can occur</a:t>
          </a:r>
        </a:p>
      </dsp:txBody>
      <dsp:txXfrm>
        <a:off x="6978217" y="3790087"/>
        <a:ext cx="3598243" cy="1388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F8263-3478-4291-8C47-E4D3741E5D5D}">
      <dsp:nvSpPr>
        <dsp:cNvPr id="0" name=""/>
        <dsp:cNvSpPr/>
      </dsp:nvSpPr>
      <dsp:spPr>
        <a:xfrm>
          <a:off x="808916" y="1041664"/>
          <a:ext cx="3676984" cy="3526777"/>
        </a:xfrm>
        <a:prstGeom prst="ellipse">
          <a:avLst/>
        </a:prstGeom>
        <a:solidFill>
          <a:srgbClr val="025F9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Active Communication and Partnerships</a:t>
          </a:r>
        </a:p>
      </dsp:txBody>
      <dsp:txXfrm>
        <a:off x="1347398" y="1558149"/>
        <a:ext cx="2600020" cy="2493807"/>
      </dsp:txXfrm>
    </dsp:sp>
    <dsp:sp modelId="{077511CC-BE94-41CC-982C-986AABF09E20}">
      <dsp:nvSpPr>
        <dsp:cNvPr id="0" name=""/>
        <dsp:cNvSpPr/>
      </dsp:nvSpPr>
      <dsp:spPr>
        <a:xfrm>
          <a:off x="1142401" y="0"/>
          <a:ext cx="5395944" cy="5624945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rgbClr val="ADADAD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72775-BE03-4C88-AA68-3A9AA2C6E573}">
      <dsp:nvSpPr>
        <dsp:cNvPr id="0" name=""/>
        <dsp:cNvSpPr/>
      </dsp:nvSpPr>
      <dsp:spPr>
        <a:xfrm>
          <a:off x="4957459" y="398893"/>
          <a:ext cx="1433960" cy="143436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BC5BC-9F62-42A3-B533-C3DA292B087F}">
      <dsp:nvSpPr>
        <dsp:cNvPr id="0" name=""/>
        <dsp:cNvSpPr/>
      </dsp:nvSpPr>
      <dsp:spPr>
        <a:xfrm>
          <a:off x="7080109" y="354798"/>
          <a:ext cx="3586055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Enhance the profile and visibility of sport and physical activity, communicate our impact with evidence</a:t>
          </a:r>
        </a:p>
      </dsp:txBody>
      <dsp:txXfrm>
        <a:off x="7080109" y="354798"/>
        <a:ext cx="3586055" cy="1388236"/>
      </dsp:txXfrm>
    </dsp:sp>
    <dsp:sp modelId="{7A05EA79-D018-47A3-833B-86B12DB01947}">
      <dsp:nvSpPr>
        <dsp:cNvPr id="0" name=""/>
        <dsp:cNvSpPr/>
      </dsp:nvSpPr>
      <dsp:spPr>
        <a:xfrm>
          <a:off x="5669812" y="2105979"/>
          <a:ext cx="1433960" cy="143436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2A770-7479-4D02-8D57-A1F18E88A54F}">
      <dsp:nvSpPr>
        <dsp:cNvPr id="0" name=""/>
        <dsp:cNvSpPr/>
      </dsp:nvSpPr>
      <dsp:spPr>
        <a:xfrm>
          <a:off x="7454378" y="2115345"/>
          <a:ext cx="3291406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Embed effective, accountable and integrated systems and structures with the right resources to deliver our plan</a:t>
          </a:r>
        </a:p>
      </dsp:txBody>
      <dsp:txXfrm>
        <a:off x="7454378" y="2115345"/>
        <a:ext cx="3291406" cy="1388236"/>
      </dsp:txXfrm>
    </dsp:sp>
    <dsp:sp modelId="{3A6FD69E-5CD2-4693-80A2-571397B32F2E}">
      <dsp:nvSpPr>
        <dsp:cNvPr id="0" name=""/>
        <dsp:cNvSpPr/>
      </dsp:nvSpPr>
      <dsp:spPr>
        <a:xfrm>
          <a:off x="5115582" y="3760838"/>
          <a:ext cx="1433960" cy="143436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0E7B6-8FC4-42CA-B627-637624F4BEA6}">
      <dsp:nvSpPr>
        <dsp:cNvPr id="0" name=""/>
        <dsp:cNvSpPr/>
      </dsp:nvSpPr>
      <dsp:spPr>
        <a:xfrm>
          <a:off x="6978217" y="3790087"/>
          <a:ext cx="3598243" cy="13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1700" kern="1200" dirty="0"/>
            <a:t>Proactively engage and collaborate with a wide range of people and partners in the delivery of our sport and physical activity priorities </a:t>
          </a:r>
        </a:p>
      </dsp:txBody>
      <dsp:txXfrm>
        <a:off x="6978217" y="3790087"/>
        <a:ext cx="3598243" cy="138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D558-4C4B-124B-7464-F70D4E32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9E7C5-7BEA-8169-FF4B-45120DE7A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BE36-4E60-A3E7-1A12-3402E5052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0C447-8CB6-74C2-4FE9-E0C79BE1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72560-9875-6544-E4BB-F9F173696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26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6D2E-4CAC-E882-7DC9-790BC4A6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5A9956-9737-9FF5-1CCA-F39C0E375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35A5B-E6DE-CF33-9F39-865B5548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66F56-506D-5B67-1027-9B3C20A4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DB3DD-3671-CCB3-2DD9-7154FA2B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0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9350B2-003F-AE18-1ED0-C088B8494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A6F30D-D052-D7C9-E10F-8082C63D2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581F1-2930-A9E7-3F11-830AE25C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43DD6-F55A-1165-D70B-5E2BBFAE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DA92C-AF31-77D6-BFE1-221EF6449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4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D9F7D-CD7C-E5B0-26CC-32E46F84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FCF9E-C035-C245-F205-61027887E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CD23B-B31B-3AC1-8F11-A49E9101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C8CD5-5B9B-7D66-B2A4-5B21003C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ECA73-70D3-EC60-AABF-ECA2809C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58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2CEB-2545-8139-B0B7-EA6CE394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E1CA3-2A82-A1A3-7712-BBB9FD4E7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0DB18-D831-4100-B1EA-F432C8324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A1B77-6C7C-C9A9-2867-A9F57F60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54019-E1E7-A56C-4A6C-255FB3B9C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55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96A7-E5A1-C121-5052-D24A278A6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65B6F-37BD-1A5D-65A6-4611F3D29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2E454-3996-513A-59A9-D7EEFBD87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18F2E-C25E-4197-51EB-BE20C39C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47EDC-56B2-B081-5DEA-90324E82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56181-DAD1-022D-5A9E-DE37305A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AFC9-70CB-A954-EC9D-E7577E83D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15A2C-66C8-CE79-A99A-57B714CED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63712-2F69-96E6-BB3B-17017C7C3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326FEE-7B88-0C20-8A3D-C66742AF4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22808F-B93F-0B79-A761-3FD9170DF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D8648-72D8-C853-8310-A22B7C5E1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1FA8F9-6C21-2732-0493-412AD2B8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4032A0-053B-EA27-A0FC-6E64B21F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6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86AF-F43A-D19C-46FC-C888F0697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DC8E9C-B248-7850-4657-94E4CCBE3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A66B7-FF87-37AE-7FC0-AB7E5551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E10CC-BD40-0367-D566-C2EFBFF9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31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B8FE6-607C-3058-CE58-96745C85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46926-8E19-57FE-0EC5-55C0BF8D4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B4254-D2F9-7E95-3520-F9C82878E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87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DDD0-F183-3090-A7E9-C4F734706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6F39E-0C03-4BD9-4F0C-343423BEC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FE1BA-3CC3-6A17-0A44-950EC290A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6D29E-7BA1-7149-3401-D7FB6B28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47DB4-8249-A02C-752F-6172F84CA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3EA5E-7175-EA93-9871-EEF8B6FE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19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FCB0-3E45-2A94-1DFA-9CEFE9B7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B77AE-2314-D788-0A14-EC01FDB158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6FA58-5E8C-DB1D-9509-1028E1151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BB1F4-330F-FDEF-E8E9-3D051895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1FFE1-36BF-08D2-F536-94054A80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E34D9-F86D-BA96-7EDE-0EBCE7FE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70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46B3D8-1B72-F5D8-21CC-440544FC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E7BEB-DE3B-0A82-EF1A-C10CEDBA2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664E-2004-E23F-31C2-C51D95BE7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13C49C-5D48-423A-AD66-515D685D030C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87CB9-B863-E5A3-5682-87FD8C03E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906FA-4104-41A2-AEAC-42CE5496D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0B8B94-0F60-4F42-8CED-7382A9D50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2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green and white cover&#10;&#10;Description automatically generated">
            <a:extLst>
              <a:ext uri="{FF2B5EF4-FFF2-40B4-BE49-F238E27FC236}">
                <a16:creationId xmlns:a16="http://schemas.microsoft.com/office/drawing/2014/main" id="{F6A16509-C17D-3183-A4D0-4DBE23D7B46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01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080CB-3642-4B51-764C-52031ADE03FB}"/>
              </a:ext>
            </a:extLst>
          </p:cNvPr>
          <p:cNvSpPr txBox="1"/>
          <p:nvPr/>
        </p:nvSpPr>
        <p:spPr>
          <a:xfrm>
            <a:off x="821378" y="313410"/>
            <a:ext cx="7155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25F98"/>
                </a:solidFill>
              </a:rPr>
              <a:t>Strategic Theme: Active Spaces and Places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B83E50-D5A5-8CB9-E299-8A608E9B0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88550"/>
              </p:ext>
            </p:extLst>
          </p:nvPr>
        </p:nvGraphicFramePr>
        <p:xfrm>
          <a:off x="821378" y="1313343"/>
          <a:ext cx="11031702" cy="540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4556">
                  <a:extLst>
                    <a:ext uri="{9D8B030D-6E8A-4147-A177-3AD203B41FA5}">
                      <a16:colId xmlns:a16="http://schemas.microsoft.com/office/drawing/2014/main" val="2418689415"/>
                    </a:ext>
                  </a:extLst>
                </a:gridCol>
                <a:gridCol w="6387153">
                  <a:extLst>
                    <a:ext uri="{9D8B030D-6E8A-4147-A177-3AD203B41FA5}">
                      <a16:colId xmlns:a16="http://schemas.microsoft.com/office/drawing/2014/main" val="434148663"/>
                    </a:ext>
                  </a:extLst>
                </a:gridCol>
                <a:gridCol w="2169993">
                  <a:extLst>
                    <a:ext uri="{9D8B030D-6E8A-4147-A177-3AD203B41FA5}">
                      <a16:colId xmlns:a16="http://schemas.microsoft.com/office/drawing/2014/main" val="729973413"/>
                    </a:ext>
                  </a:extLst>
                </a:gridCol>
              </a:tblGrid>
              <a:tr h="648880">
                <a:tc>
                  <a:txBody>
                    <a:bodyPr/>
                    <a:lstStyle/>
                    <a:p>
                      <a:r>
                        <a:rPr lang="en-GB" dirty="0"/>
                        <a:t>Strategic 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Headline Actions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Measures of Success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33606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Optimise our natural environment  to increase participation in sport and physical activity in the outdoors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Development of a dedicated Outdoor Recreation Strategy for the County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Integration of Outdoor Recreation Officer with Local Sports Partnership/Plan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Delivery of outdoor recreation programming through LSP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Establishing outdoor recreation steering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2110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Address the need for increased access to high quality indoor and outdoor sport and physical activity facilities and spaces in all parts of the county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Facility needs analysis and integrated feasibility approach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Building capacity of clubs and groups to implement capital projects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Optimising sports capital, LSSIF and other funding opportunities for facilities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Adopting neighbourhood approach to capital improvements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Focus on multi-sport and minority sport facilities to increase participation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400" dirty="0"/>
                        <a:t>Embed biodiversity, climate action and universal design principles in new projects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400" dirty="0"/>
                        <a:t>Utilise the Get Ireland Active database to enhance decision 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53639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Optimise our existing spaces and places such as community centres, parks, leisure centres and schools as places where sport, physical activity and recreation can occur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Implementation of updated procedures on the use of School Buildings and School Sports Facilities outside of School Hours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Build capacity of clubs and groups to operate social economy model in the management of community facilities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Establish activation plans for existing spaces and places through targeted programming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Enhance accessibility through toilets, changing, lighting and environmental improvements to existing spaces and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434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961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080CB-3642-4B51-764C-52031ADE03FB}"/>
              </a:ext>
            </a:extLst>
          </p:cNvPr>
          <p:cNvSpPr txBox="1"/>
          <p:nvPr/>
        </p:nvSpPr>
        <p:spPr>
          <a:xfrm>
            <a:off x="821377" y="313410"/>
            <a:ext cx="8812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25F98"/>
                </a:solidFill>
              </a:rPr>
              <a:t>Strategic Theme: Active Communication and Partnerships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B83E50-D5A5-8CB9-E299-8A608E9B0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98826"/>
              </p:ext>
            </p:extLst>
          </p:nvPr>
        </p:nvGraphicFramePr>
        <p:xfrm>
          <a:off x="580029" y="849319"/>
          <a:ext cx="11470943" cy="583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55">
                  <a:extLst>
                    <a:ext uri="{9D8B030D-6E8A-4147-A177-3AD203B41FA5}">
                      <a16:colId xmlns:a16="http://schemas.microsoft.com/office/drawing/2014/main" val="2418689415"/>
                    </a:ext>
                  </a:extLst>
                </a:gridCol>
                <a:gridCol w="7438734">
                  <a:extLst>
                    <a:ext uri="{9D8B030D-6E8A-4147-A177-3AD203B41FA5}">
                      <a16:colId xmlns:a16="http://schemas.microsoft.com/office/drawing/2014/main" val="434148663"/>
                    </a:ext>
                  </a:extLst>
                </a:gridCol>
                <a:gridCol w="1849254">
                  <a:extLst>
                    <a:ext uri="{9D8B030D-6E8A-4147-A177-3AD203B41FA5}">
                      <a16:colId xmlns:a16="http://schemas.microsoft.com/office/drawing/2014/main" val="729973413"/>
                    </a:ext>
                  </a:extLst>
                </a:gridCol>
              </a:tblGrid>
              <a:tr h="648880">
                <a:tc>
                  <a:txBody>
                    <a:bodyPr/>
                    <a:lstStyle/>
                    <a:p>
                      <a:r>
                        <a:rPr lang="en-GB" dirty="0"/>
                        <a:t>Strategic 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Headline Actions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Measures of Success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33606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Enhance the profile and visibility of sport and physical activity, communicate our impact with evidence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Development of an integrated marketing, promotions and communications strategy between sport and physical activity stakeholders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Bi-annual review of local sports plan and publication of annual impact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Optimise role models and case studies to inspire and motivate participation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Roll out of local, regional and national campaigns locally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Promote the development and use of Get Ireland Active to raise awareness of opportunities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Establish localised data on sport and physical activity participation to enable us to measure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2110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Embed effective, accountable and integrated systems and structures with the right resources to deliver our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Establishment of a local sports plan steering committee comprising representatives from across local authority and external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Development of an MOU between local authority and the LSP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Development of annual implementation plan for the local sports plan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Ensuring the appropriate resources are in place to deliver on the plan in line with responsibilities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53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Proactively engage and collaborate with a wide range of people and partners in the delivery of our sport and physical activity priorities 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Integration of a sport and physical activity lens applied to new planning processes and developments across the local authority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Optimise existing structures such as the PPN, CYPSC, LCDC to ensure consultation, engagement and information sharing in the development and delivery of major sport and physical activity initiatives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Contribute to local, regional and national networks and structures including the LSP network in conjunction with Sport Ireland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Develop new national governing body partnerships to secure development resources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434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35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156AF1-9914-10AA-9BE3-AB4013582F24}"/>
              </a:ext>
            </a:extLst>
          </p:cNvPr>
          <p:cNvSpPr txBox="1"/>
          <p:nvPr/>
        </p:nvSpPr>
        <p:spPr>
          <a:xfrm>
            <a:off x="2111453" y="1897305"/>
            <a:ext cx="83778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25F98"/>
                </a:solidFill>
              </a:rPr>
              <a:t>“Insert A vision to enhance participation and promote active lifestyles for each County”</a:t>
            </a:r>
          </a:p>
        </p:txBody>
      </p:sp>
    </p:spTree>
    <p:extLst>
      <p:ext uri="{BB962C8B-B14F-4D97-AF65-F5344CB8AC3E}">
        <p14:creationId xmlns:p14="http://schemas.microsoft.com/office/powerpoint/2010/main" val="199317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E584CD-CA1E-F645-50C6-FD02F30F8980}"/>
              </a:ext>
            </a:extLst>
          </p:cNvPr>
          <p:cNvSpPr txBox="1"/>
          <p:nvPr/>
        </p:nvSpPr>
        <p:spPr>
          <a:xfrm>
            <a:off x="3167743" y="615043"/>
            <a:ext cx="5671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25F98"/>
                </a:solidFill>
              </a:rPr>
              <a:t>Values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75A416-6837-3BF5-61D6-A695771B1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59218"/>
              </p:ext>
            </p:extLst>
          </p:nvPr>
        </p:nvGraphicFramePr>
        <p:xfrm>
          <a:off x="265813" y="1783080"/>
          <a:ext cx="11791507" cy="4412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9141">
                  <a:extLst>
                    <a:ext uri="{9D8B030D-6E8A-4147-A177-3AD203B41FA5}">
                      <a16:colId xmlns:a16="http://schemas.microsoft.com/office/drawing/2014/main" val="3595448179"/>
                    </a:ext>
                  </a:extLst>
                </a:gridCol>
                <a:gridCol w="2367671">
                  <a:extLst>
                    <a:ext uri="{9D8B030D-6E8A-4147-A177-3AD203B41FA5}">
                      <a16:colId xmlns:a16="http://schemas.microsoft.com/office/drawing/2014/main" val="210158831"/>
                    </a:ext>
                  </a:extLst>
                </a:gridCol>
                <a:gridCol w="2885492">
                  <a:extLst>
                    <a:ext uri="{9D8B030D-6E8A-4147-A177-3AD203B41FA5}">
                      <a16:colId xmlns:a16="http://schemas.microsoft.com/office/drawing/2014/main" val="3040220730"/>
                    </a:ext>
                  </a:extLst>
                </a:gridCol>
                <a:gridCol w="2108765">
                  <a:extLst>
                    <a:ext uri="{9D8B030D-6E8A-4147-A177-3AD203B41FA5}">
                      <a16:colId xmlns:a16="http://schemas.microsoft.com/office/drawing/2014/main" val="2339612172"/>
                    </a:ext>
                  </a:extLst>
                </a:gridCol>
                <a:gridCol w="2270438">
                  <a:extLst>
                    <a:ext uri="{9D8B030D-6E8A-4147-A177-3AD203B41FA5}">
                      <a16:colId xmlns:a16="http://schemas.microsoft.com/office/drawing/2014/main" val="2796901688"/>
                    </a:ext>
                  </a:extLst>
                </a:gridCol>
              </a:tblGrid>
              <a:tr h="243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1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2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3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4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4252778368"/>
                  </a:ext>
                </a:extLst>
              </a:tr>
              <a:tr h="14594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Partnership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Working collaboratively across sectors and communities, bringing together experience, expertise, resources and enthusiasm.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Fostering collaboration across and between stakeholders to ensure a comprehensive and integrated approach guided by a shared vision of a more active Ireland (or County)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Promote integrated, multi sectoral, sustainable and partnership based approaches. 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 whole system focus to address the structural inequalities that create barriers to participation, inclusion and engagement in sport and physical activity.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3295322102"/>
                  </a:ext>
                </a:extLst>
              </a:tr>
              <a:tr h="2675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Equality of Access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OR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Equity Across the Life Course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OR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Inclusion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Providing opportunities for all people at all ages, abilities and backgrounds to participate in physical activity, with a priority towards addressing disparities and reducing health inequalities.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Prioritising equity and choice to ensure all residents can access sport and physical activity opportunities.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Fostering an environment that enables positive lifelong involvement in sport and physical activity, irrespective of age, ability, background or location.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378780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8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E584CD-CA1E-F645-50C6-FD02F30F8980}"/>
              </a:ext>
            </a:extLst>
          </p:cNvPr>
          <p:cNvSpPr txBox="1"/>
          <p:nvPr/>
        </p:nvSpPr>
        <p:spPr>
          <a:xfrm>
            <a:off x="3167743" y="615043"/>
            <a:ext cx="5671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25F98"/>
                </a:solidFill>
              </a:rPr>
              <a:t>Values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5AC584-2A9F-857D-D898-46A40E984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145556"/>
              </p:ext>
            </p:extLst>
          </p:nvPr>
        </p:nvGraphicFramePr>
        <p:xfrm>
          <a:off x="412458" y="1443653"/>
          <a:ext cx="11182025" cy="530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804">
                  <a:extLst>
                    <a:ext uri="{9D8B030D-6E8A-4147-A177-3AD203B41FA5}">
                      <a16:colId xmlns:a16="http://schemas.microsoft.com/office/drawing/2014/main" val="1680064819"/>
                    </a:ext>
                  </a:extLst>
                </a:gridCol>
                <a:gridCol w="2780713">
                  <a:extLst>
                    <a:ext uri="{9D8B030D-6E8A-4147-A177-3AD203B41FA5}">
                      <a16:colId xmlns:a16="http://schemas.microsoft.com/office/drawing/2014/main" val="3290281198"/>
                    </a:ext>
                  </a:extLst>
                </a:gridCol>
                <a:gridCol w="3388868">
                  <a:extLst>
                    <a:ext uri="{9D8B030D-6E8A-4147-A177-3AD203B41FA5}">
                      <a16:colId xmlns:a16="http://schemas.microsoft.com/office/drawing/2014/main" val="1199758007"/>
                    </a:ext>
                  </a:extLst>
                </a:gridCol>
                <a:gridCol w="2476640">
                  <a:extLst>
                    <a:ext uri="{9D8B030D-6E8A-4147-A177-3AD203B41FA5}">
                      <a16:colId xmlns:a16="http://schemas.microsoft.com/office/drawing/2014/main" val="3092041153"/>
                    </a:ext>
                  </a:extLst>
                </a:gridCol>
              </a:tblGrid>
              <a:tr h="640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1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2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Option 3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2265315358"/>
                  </a:ext>
                </a:extLst>
              </a:tr>
              <a:tr h="640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Evidence 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Using evidence based strategies to promote physical activity and to monitor ongoing implementation and impact. 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Developing actions based upon a robust evidence base.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Maximising the use of data and evidence in sport and physical activity decision making, share good practice and communicate impact.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3151383482"/>
                  </a:ext>
                </a:extLst>
              </a:tr>
              <a:tr h="5119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Sustainability 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Striving for sustainability and best practice in the design and delivery of programmes.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Evolving our practices to make sure our actions help respond decisively to the climate change emergency.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Striving for sustainability and embedding good active design principles and best practice into policy, practice and governance.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3610032652"/>
                  </a:ext>
                </a:extLst>
              </a:tr>
              <a:tr h="447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Innovation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Exploring new ways of working to find creative solutions.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Trying new things, explore new ways of working and being creative and imaginative in how we support residents to become more active.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2652649854"/>
                  </a:ext>
                </a:extLst>
              </a:tr>
              <a:tr h="749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Empower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OR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Empowerment 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FF"/>
                          </a:highlight>
                        </a:rPr>
                        <a:t>Empowering people and communities through health enhancing environments and participation.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highlight>
                          <a:srgbClr val="FFFFFF"/>
                        </a:highlight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br>
                        <a:rPr lang="en-GB" sz="1200" dirty="0">
                          <a:effectLst/>
                          <a:highlight>
                            <a:srgbClr val="FFFFFF"/>
                          </a:highlight>
                        </a:rPr>
                      </a:br>
                      <a:endParaRPr lang="en-GB" sz="1400" dirty="0">
                        <a:effectLst/>
                        <a:highlight>
                          <a:srgbClr val="FFFFFF"/>
                        </a:highlight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Creating active environments that support and facilitate physical activity for everyone.  </a:t>
                      </a: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24601" marR="24601" marT="0" marB="0"/>
                </a:tc>
                <a:extLst>
                  <a:ext uri="{0D108BD9-81ED-4DB2-BD59-A6C34878D82A}">
                    <a16:rowId xmlns:a16="http://schemas.microsoft.com/office/drawing/2014/main" val="4196904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5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rrow: Right 17">
            <a:extLst>
              <a:ext uri="{FF2B5EF4-FFF2-40B4-BE49-F238E27FC236}">
                <a16:creationId xmlns:a16="http://schemas.microsoft.com/office/drawing/2014/main" id="{B4E429CB-A506-7C2C-4D1F-075DFF403737}"/>
              </a:ext>
            </a:extLst>
          </p:cNvPr>
          <p:cNvSpPr/>
          <p:nvPr/>
        </p:nvSpPr>
        <p:spPr>
          <a:xfrm>
            <a:off x="216131" y="3872345"/>
            <a:ext cx="11909367" cy="538942"/>
          </a:xfrm>
          <a:prstGeom prst="rightArrow">
            <a:avLst/>
          </a:prstGeom>
          <a:solidFill>
            <a:srgbClr val="ADADAD"/>
          </a:solidFill>
          <a:ln>
            <a:solidFill>
              <a:srgbClr val="ADAD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2AEBC89-024B-2F92-A7AB-108D5884D675}"/>
              </a:ext>
            </a:extLst>
          </p:cNvPr>
          <p:cNvGrpSpPr/>
          <p:nvPr/>
        </p:nvGrpSpPr>
        <p:grpSpPr>
          <a:xfrm>
            <a:off x="412378" y="2693323"/>
            <a:ext cx="3417018" cy="3177814"/>
            <a:chOff x="1289386" y="1575642"/>
            <a:chExt cx="2500333" cy="2500456"/>
          </a:xfrm>
          <a:solidFill>
            <a:srgbClr val="025F98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A0AA3D5-02EF-9153-697D-086A8FD448CF}"/>
                </a:ext>
              </a:extLst>
            </p:cNvPr>
            <p:cNvSpPr/>
            <p:nvPr/>
          </p:nvSpPr>
          <p:spPr>
            <a:xfrm>
              <a:off x="1289386" y="1575642"/>
              <a:ext cx="2500333" cy="2500456"/>
            </a:xfrm>
            <a:prstGeom prst="ellipse">
              <a:avLst/>
            </a:prstGeom>
            <a:grpFill/>
            <a:ln>
              <a:solidFill>
                <a:srgbClr val="025F98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32C057F4-EE71-6FF6-77ED-B29238EF66A6}"/>
                </a:ext>
              </a:extLst>
            </p:cNvPr>
            <p:cNvSpPr txBox="1"/>
            <p:nvPr/>
          </p:nvSpPr>
          <p:spPr>
            <a:xfrm>
              <a:off x="1655551" y="1941825"/>
              <a:ext cx="1768003" cy="1768090"/>
            </a:xfrm>
            <a:prstGeom prst="rect">
              <a:avLst/>
            </a:prstGeom>
            <a:grpFill/>
            <a:ln>
              <a:solidFill>
                <a:srgbClr val="025F98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6990" tIns="46990" rIns="46990" bIns="46990" numCol="1" spcCol="1270" anchor="ctr" anchorCtr="0">
              <a:noAutofit/>
            </a:bodyPr>
            <a:lstStyle/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Active People and Communities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5DFC5F8-25BD-6F5E-1771-5CE6D763B6E3}"/>
              </a:ext>
            </a:extLst>
          </p:cNvPr>
          <p:cNvGrpSpPr/>
          <p:nvPr/>
        </p:nvGrpSpPr>
        <p:grpSpPr>
          <a:xfrm>
            <a:off x="4329806" y="2693323"/>
            <a:ext cx="3417020" cy="3177814"/>
            <a:chOff x="1289386" y="1575642"/>
            <a:chExt cx="2500333" cy="2500456"/>
          </a:xfrm>
          <a:solidFill>
            <a:srgbClr val="025F98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75228F-8A7E-2220-AAB7-6AEEA13D84E0}"/>
                </a:ext>
              </a:extLst>
            </p:cNvPr>
            <p:cNvSpPr/>
            <p:nvPr/>
          </p:nvSpPr>
          <p:spPr>
            <a:xfrm>
              <a:off x="1289386" y="1575642"/>
              <a:ext cx="2500333" cy="2500456"/>
            </a:xfrm>
            <a:prstGeom prst="ellipse">
              <a:avLst/>
            </a:prstGeom>
            <a:grpFill/>
            <a:ln>
              <a:solidFill>
                <a:srgbClr val="025F98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Oval 4">
              <a:extLst>
                <a:ext uri="{FF2B5EF4-FFF2-40B4-BE49-F238E27FC236}">
                  <a16:creationId xmlns:a16="http://schemas.microsoft.com/office/drawing/2014/main" id="{30C5F663-D7F2-6EB2-11C6-9DFF3585AA13}"/>
                </a:ext>
              </a:extLst>
            </p:cNvPr>
            <p:cNvSpPr txBox="1"/>
            <p:nvPr/>
          </p:nvSpPr>
          <p:spPr>
            <a:xfrm>
              <a:off x="1655551" y="1941825"/>
              <a:ext cx="1768003" cy="1768090"/>
            </a:xfrm>
            <a:prstGeom prst="rect">
              <a:avLst/>
            </a:prstGeom>
            <a:grpFill/>
            <a:ln>
              <a:solidFill>
                <a:srgbClr val="025F98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6990" tIns="46990" rIns="46990" bIns="46990" numCol="1" spcCol="1270" anchor="ctr" anchorCtr="0">
              <a:noAutofit/>
            </a:bodyPr>
            <a:lstStyle/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Active Spaces and Places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265E04-5C6E-D578-3EFE-DCCAE039F951}"/>
              </a:ext>
            </a:extLst>
          </p:cNvPr>
          <p:cNvGrpSpPr/>
          <p:nvPr/>
        </p:nvGrpSpPr>
        <p:grpSpPr>
          <a:xfrm>
            <a:off x="8247236" y="2693323"/>
            <a:ext cx="3417020" cy="3177814"/>
            <a:chOff x="1289386" y="1575642"/>
            <a:chExt cx="2500333" cy="2500456"/>
          </a:xfrm>
          <a:solidFill>
            <a:srgbClr val="025F98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531E9A4-0293-F573-D923-CB628645414D}"/>
                </a:ext>
              </a:extLst>
            </p:cNvPr>
            <p:cNvSpPr/>
            <p:nvPr/>
          </p:nvSpPr>
          <p:spPr>
            <a:xfrm>
              <a:off x="1289386" y="1575642"/>
              <a:ext cx="2500333" cy="2500456"/>
            </a:xfrm>
            <a:prstGeom prst="ellipse">
              <a:avLst/>
            </a:prstGeom>
            <a:grpFill/>
            <a:ln>
              <a:solidFill>
                <a:srgbClr val="025F98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Oval 4">
              <a:extLst>
                <a:ext uri="{FF2B5EF4-FFF2-40B4-BE49-F238E27FC236}">
                  <a16:creationId xmlns:a16="http://schemas.microsoft.com/office/drawing/2014/main" id="{68E7CE61-E14B-A5F5-C9AB-B716DD7932FE}"/>
                </a:ext>
              </a:extLst>
            </p:cNvPr>
            <p:cNvSpPr txBox="1"/>
            <p:nvPr/>
          </p:nvSpPr>
          <p:spPr>
            <a:xfrm>
              <a:off x="1479475" y="2194278"/>
              <a:ext cx="2083476" cy="1334185"/>
            </a:xfrm>
            <a:prstGeom prst="rect">
              <a:avLst/>
            </a:prstGeom>
            <a:grpFill/>
            <a:ln>
              <a:solidFill>
                <a:srgbClr val="025F98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6990" tIns="46990" rIns="46990" bIns="46990" numCol="1" spcCol="1270" anchor="ctr" anchorCtr="0">
              <a:noAutofit/>
            </a:bodyPr>
            <a:lstStyle/>
            <a:p>
              <a:pPr marL="0" lvl="0" indent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Active Communications and Partnerships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7BB01F4-9FE0-B728-C20E-A562B9235456}"/>
              </a:ext>
            </a:extLst>
          </p:cNvPr>
          <p:cNvSpPr txBox="1"/>
          <p:nvPr/>
        </p:nvSpPr>
        <p:spPr>
          <a:xfrm>
            <a:off x="3167743" y="615043"/>
            <a:ext cx="5671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25F98"/>
                </a:solidFill>
              </a:rPr>
              <a:t>Local Sports Plan Strategic Themes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B693C6-01B5-A862-D076-68CEA86EB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41227"/>
              </p:ext>
            </p:extLst>
          </p:nvPr>
        </p:nvGraphicFramePr>
        <p:xfrm>
          <a:off x="216131" y="6151097"/>
          <a:ext cx="11448125" cy="369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688">
                  <a:extLst>
                    <a:ext uri="{9D8B030D-6E8A-4147-A177-3AD203B41FA5}">
                      <a16:colId xmlns:a16="http://schemas.microsoft.com/office/drawing/2014/main" val="4216836450"/>
                    </a:ext>
                  </a:extLst>
                </a:gridCol>
                <a:gridCol w="2112510">
                  <a:extLst>
                    <a:ext uri="{9D8B030D-6E8A-4147-A177-3AD203B41FA5}">
                      <a16:colId xmlns:a16="http://schemas.microsoft.com/office/drawing/2014/main" val="2797915104"/>
                    </a:ext>
                  </a:extLst>
                </a:gridCol>
                <a:gridCol w="4103914">
                  <a:extLst>
                    <a:ext uri="{9D8B030D-6E8A-4147-A177-3AD203B41FA5}">
                      <a16:colId xmlns:a16="http://schemas.microsoft.com/office/drawing/2014/main" val="360736214"/>
                    </a:ext>
                  </a:extLst>
                </a:gridCol>
                <a:gridCol w="3353013">
                  <a:extLst>
                    <a:ext uri="{9D8B030D-6E8A-4147-A177-3AD203B41FA5}">
                      <a16:colId xmlns:a16="http://schemas.microsoft.com/office/drawing/2014/main" val="2652127961"/>
                    </a:ext>
                  </a:extLst>
                </a:gridCol>
              </a:tblGrid>
              <a:tr h="36944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25F98"/>
                          </a:solidFill>
                        </a:rPr>
                        <a:t>#Participation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25F98"/>
                          </a:solidFill>
                        </a:rPr>
                        <a:t>#People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25F98"/>
                          </a:solidFill>
                        </a:rPr>
                        <a:t>#Places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25F98"/>
                          </a:solidFill>
                        </a:rPr>
                        <a:t>#Profile        #Partnerships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892867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C3C2EE-9E75-FD48-65EC-961B92B51914}"/>
              </a:ext>
            </a:extLst>
          </p:cNvPr>
          <p:cNvCxnSpPr/>
          <p:nvPr/>
        </p:nvCxnSpPr>
        <p:spPr>
          <a:xfrm>
            <a:off x="2100943" y="6166757"/>
            <a:ext cx="0" cy="31568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27138C-01F7-4F5A-DDC7-E7AAC0EE37A0}"/>
              </a:ext>
            </a:extLst>
          </p:cNvPr>
          <p:cNvCxnSpPr/>
          <p:nvPr/>
        </p:nvCxnSpPr>
        <p:spPr>
          <a:xfrm>
            <a:off x="4302592" y="6151097"/>
            <a:ext cx="0" cy="31568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50C1E9-AD0E-89EA-DCDD-48DB2FD369BB}"/>
              </a:ext>
            </a:extLst>
          </p:cNvPr>
          <p:cNvCxnSpPr/>
          <p:nvPr/>
        </p:nvCxnSpPr>
        <p:spPr>
          <a:xfrm>
            <a:off x="8001135" y="6151097"/>
            <a:ext cx="0" cy="31568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F08BBE-BCD6-8DF1-9E65-2E0E3D43BFAC}"/>
              </a:ext>
            </a:extLst>
          </p:cNvPr>
          <p:cNvCxnSpPr/>
          <p:nvPr/>
        </p:nvCxnSpPr>
        <p:spPr>
          <a:xfrm>
            <a:off x="11393264" y="6151097"/>
            <a:ext cx="0" cy="31568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09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23C0747-8671-554F-C461-C58FB2186D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2244658"/>
              </p:ext>
            </p:extLst>
          </p:nvPr>
        </p:nvGraphicFramePr>
        <p:xfrm>
          <a:off x="771896" y="814350"/>
          <a:ext cx="10968347" cy="562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BA1D70-163C-FFFB-8609-BDF74CBD2EEB}"/>
              </a:ext>
            </a:extLst>
          </p:cNvPr>
          <p:cNvSpPr txBox="1"/>
          <p:nvPr/>
        </p:nvSpPr>
        <p:spPr>
          <a:xfrm>
            <a:off x="6982692" y="313410"/>
            <a:ext cx="482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25F98"/>
                </a:solidFill>
              </a:rPr>
              <a:t>Strategic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6FE7B-4910-4928-B08E-8A91E73E78A2}"/>
              </a:ext>
            </a:extLst>
          </p:cNvPr>
          <p:cNvSpPr txBox="1"/>
          <p:nvPr/>
        </p:nvSpPr>
        <p:spPr>
          <a:xfrm>
            <a:off x="821379" y="313410"/>
            <a:ext cx="482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25F98"/>
                </a:solidFill>
              </a:rPr>
              <a:t>Strategic Theme</a:t>
            </a:r>
          </a:p>
        </p:txBody>
      </p:sp>
    </p:spTree>
    <p:extLst>
      <p:ext uri="{BB962C8B-B14F-4D97-AF65-F5344CB8AC3E}">
        <p14:creationId xmlns:p14="http://schemas.microsoft.com/office/powerpoint/2010/main" val="256629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23C0747-8671-554F-C461-C58FB2186D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9909855"/>
              </p:ext>
            </p:extLst>
          </p:nvPr>
        </p:nvGraphicFramePr>
        <p:xfrm>
          <a:off x="771896" y="814350"/>
          <a:ext cx="10968347" cy="562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BA1D70-163C-FFFB-8609-BDF74CBD2EEB}"/>
              </a:ext>
            </a:extLst>
          </p:cNvPr>
          <p:cNvSpPr txBox="1"/>
          <p:nvPr/>
        </p:nvSpPr>
        <p:spPr>
          <a:xfrm>
            <a:off x="6982692" y="313410"/>
            <a:ext cx="482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25F98"/>
                </a:solidFill>
              </a:rPr>
              <a:t>Strategic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6FE7B-4910-4928-B08E-8A91E73E78A2}"/>
              </a:ext>
            </a:extLst>
          </p:cNvPr>
          <p:cNvSpPr txBox="1"/>
          <p:nvPr/>
        </p:nvSpPr>
        <p:spPr>
          <a:xfrm>
            <a:off x="821379" y="313410"/>
            <a:ext cx="482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25F98"/>
                </a:solidFill>
              </a:rPr>
              <a:t>Strategic Theme</a:t>
            </a:r>
          </a:p>
        </p:txBody>
      </p:sp>
    </p:spTree>
    <p:extLst>
      <p:ext uri="{BB962C8B-B14F-4D97-AF65-F5344CB8AC3E}">
        <p14:creationId xmlns:p14="http://schemas.microsoft.com/office/powerpoint/2010/main" val="371968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23C0747-8671-554F-C461-C58FB2186D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903499"/>
              </p:ext>
            </p:extLst>
          </p:nvPr>
        </p:nvGraphicFramePr>
        <p:xfrm>
          <a:off x="771896" y="814350"/>
          <a:ext cx="10968347" cy="562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BA1D70-163C-FFFB-8609-BDF74CBD2EEB}"/>
              </a:ext>
            </a:extLst>
          </p:cNvPr>
          <p:cNvSpPr txBox="1"/>
          <p:nvPr/>
        </p:nvSpPr>
        <p:spPr>
          <a:xfrm>
            <a:off x="6982692" y="313410"/>
            <a:ext cx="482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25F98"/>
                </a:solidFill>
              </a:rPr>
              <a:t>Strategic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6FE7B-4910-4928-B08E-8A91E73E78A2}"/>
              </a:ext>
            </a:extLst>
          </p:cNvPr>
          <p:cNvSpPr txBox="1"/>
          <p:nvPr/>
        </p:nvSpPr>
        <p:spPr>
          <a:xfrm>
            <a:off x="821379" y="313410"/>
            <a:ext cx="482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25F98"/>
                </a:solidFill>
              </a:rPr>
              <a:t>Strategic Theme</a:t>
            </a:r>
          </a:p>
        </p:txBody>
      </p:sp>
    </p:spTree>
    <p:extLst>
      <p:ext uri="{BB962C8B-B14F-4D97-AF65-F5344CB8AC3E}">
        <p14:creationId xmlns:p14="http://schemas.microsoft.com/office/powerpoint/2010/main" val="3316563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080CB-3642-4B51-764C-52031ADE03FB}"/>
              </a:ext>
            </a:extLst>
          </p:cNvPr>
          <p:cNvSpPr txBox="1"/>
          <p:nvPr/>
        </p:nvSpPr>
        <p:spPr>
          <a:xfrm>
            <a:off x="821378" y="313410"/>
            <a:ext cx="7155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25F98"/>
                </a:solidFill>
              </a:rPr>
              <a:t>Strategic Theme: Active People and Communities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B83E50-D5A5-8CB9-E299-8A608E9B0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445635"/>
              </p:ext>
            </p:extLst>
          </p:nvPr>
        </p:nvGraphicFramePr>
        <p:xfrm>
          <a:off x="821378" y="1313343"/>
          <a:ext cx="11031702" cy="455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234">
                  <a:extLst>
                    <a:ext uri="{9D8B030D-6E8A-4147-A177-3AD203B41FA5}">
                      <a16:colId xmlns:a16="http://schemas.microsoft.com/office/drawing/2014/main" val="2418689415"/>
                    </a:ext>
                  </a:extLst>
                </a:gridCol>
                <a:gridCol w="5184475">
                  <a:extLst>
                    <a:ext uri="{9D8B030D-6E8A-4147-A177-3AD203B41FA5}">
                      <a16:colId xmlns:a16="http://schemas.microsoft.com/office/drawing/2014/main" val="434148663"/>
                    </a:ext>
                  </a:extLst>
                </a:gridCol>
                <a:gridCol w="2169993">
                  <a:extLst>
                    <a:ext uri="{9D8B030D-6E8A-4147-A177-3AD203B41FA5}">
                      <a16:colId xmlns:a16="http://schemas.microsoft.com/office/drawing/2014/main" val="729973413"/>
                    </a:ext>
                  </a:extLst>
                </a:gridCol>
              </a:tblGrid>
              <a:tr h="648880">
                <a:tc>
                  <a:txBody>
                    <a:bodyPr/>
                    <a:lstStyle/>
                    <a:p>
                      <a:r>
                        <a:rPr lang="en-GB" dirty="0"/>
                        <a:t>Strategic 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Headline Actions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Measures of Success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33606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Increase sport and physical participation in disadvantaged areas and amongst priority target groups 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SIDOs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Community Sport and Physical Activity Hubs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Optimise Sport Ireland and Dormant Accounts funding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400" dirty="0"/>
                        <a:t>ESF+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Sustainable funding for LSP in line with responsibilities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Annual calendar of programmes and events with focus on key targets groups (women, men, older adults etc)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2110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Empower and build capacity of people, clubs and organisations to provide sustainable sport &amp; physical activity opportunities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Volunteering programmes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Coach education initiatives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Club development programme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Club grant programme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53639"/>
                  </a:ext>
                </a:extLst>
              </a:tr>
              <a:tr h="648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Build active communities, using sport and physical activity to improve the health and wellbeing of people across County [insert]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HSE and Sláintecare Partnerships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Healthy Ireland Partnerships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/>
                        <a:t>Physical Activity for Health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434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29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AFAC3E5A21B48929A2F02FB590D28" ma:contentTypeVersion="18" ma:contentTypeDescription="Create a new document." ma:contentTypeScope="" ma:versionID="75bba951f11ff061a060850d4f6579c4">
  <xsd:schema xmlns:xsd="http://www.w3.org/2001/XMLSchema" xmlns:xs="http://www.w3.org/2001/XMLSchema" xmlns:p="http://schemas.microsoft.com/office/2006/metadata/properties" xmlns:ns2="7286b82e-99f2-4408-bf7c-ebad7a6c2ae2" xmlns:ns3="4fa65b16-2341-47da-baf3-31ee99c8b927" targetNamespace="http://schemas.microsoft.com/office/2006/metadata/properties" ma:root="true" ma:fieldsID="d8829fd53aaf1038cdda0fd7ad39e86b" ns2:_="" ns3:_="">
    <xsd:import namespace="7286b82e-99f2-4408-bf7c-ebad7a6c2ae2"/>
    <xsd:import namespace="4fa65b16-2341-47da-baf3-31ee99c8b9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86b82e-99f2-4408-bf7c-ebad7a6c2a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29de05-fbf9-4f65-bbff-f8a16c0b4a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a65b16-2341-47da-baf3-31ee99c8b92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27cc7f8-84ad-4283-88a3-b40e8ed471d6}" ma:internalName="TaxCatchAll" ma:showField="CatchAllData" ma:web="4fa65b16-2341-47da-baf3-31ee99c8b9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B56047-10C6-4AB5-BB34-A019C9A8DD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85E9F0-373D-4114-85E3-90AEF916E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86b82e-99f2-4408-bf7c-ebad7a6c2ae2"/>
    <ds:schemaRef ds:uri="4fa65b16-2341-47da-baf3-31ee99c8b9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1262</Words>
  <Application>Microsoft Office PowerPoint</Application>
  <PresentationFormat>Widescreen</PresentationFormat>
  <Paragraphs>146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Eamonn Seydak</dc:creator>
  <cp:lastModifiedBy>Eamonn Seydak</cp:lastModifiedBy>
  <cp:revision>57</cp:revision>
  <dcterms:created xsi:type="dcterms:W3CDTF">2024-07-04T09:30:31Z</dcterms:created>
  <dcterms:modified xsi:type="dcterms:W3CDTF">2024-11-22T14:56:18Z</dcterms:modified>
</cp:coreProperties>
</file>