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510" r:id="rId6"/>
    <p:sldId id="513" r:id="rId7"/>
    <p:sldId id="519" r:id="rId8"/>
    <p:sldId id="512" r:id="rId9"/>
    <p:sldId id="514" r:id="rId10"/>
    <p:sldId id="515" r:id="rId11"/>
    <p:sldId id="516" r:id="rId12"/>
    <p:sldId id="517" r:id="rId13"/>
    <p:sldId id="518" r:id="rId14"/>
    <p:sldId id="492" r:id="rId15"/>
    <p:sldId id="478"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709"/>
    <a:srgbClr val="FEC50A"/>
    <a:srgbClr val="FD292B"/>
    <a:srgbClr val="FFEDA3"/>
    <a:srgbClr val="E7601B"/>
    <a:srgbClr val="22C7BD"/>
    <a:srgbClr val="85D107"/>
    <a:srgbClr val="B8D009"/>
    <a:srgbClr val="0A4C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362" autoAdjust="0"/>
  </p:normalViewPr>
  <p:slideViewPr>
    <p:cSldViewPr snapToGrid="0" snapToObjects="1" showGuides="1">
      <p:cViewPr varScale="1">
        <p:scale>
          <a:sx n="94" d="100"/>
          <a:sy n="94" d="100"/>
        </p:scale>
        <p:origin x="2064" y="4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099CB7-001D-4D2E-9F5D-3973D7429971}" type="datetimeFigureOut">
              <a:rPr lang="en-IE" smtClean="0"/>
              <a:t>03/02/2022</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A6CE6D-C0DD-4F9F-80FC-9757CB13047F}" type="slidenum">
              <a:rPr lang="en-IE" smtClean="0"/>
              <a:t>‹#›</a:t>
            </a:fld>
            <a:endParaRPr lang="en-IE"/>
          </a:p>
        </p:txBody>
      </p:sp>
    </p:spTree>
    <p:extLst>
      <p:ext uri="{BB962C8B-B14F-4D97-AF65-F5344CB8AC3E}">
        <p14:creationId xmlns:p14="http://schemas.microsoft.com/office/powerpoint/2010/main" val="4242864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F5905-FE11-479A-AE84-22AEF4EC0587}" type="datetimeFigureOut">
              <a:rPr lang="en-IE" smtClean="0"/>
              <a:t>03/02/2022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A4855F-69F8-4D84-910A-E48F7BC7D130}" type="slidenum">
              <a:rPr lang="en-IE" smtClean="0"/>
              <a:t>‹#›</a:t>
            </a:fld>
            <a:endParaRPr lang="en-IE"/>
          </a:p>
        </p:txBody>
      </p:sp>
    </p:spTree>
    <p:extLst>
      <p:ext uri="{BB962C8B-B14F-4D97-AF65-F5344CB8AC3E}">
        <p14:creationId xmlns:p14="http://schemas.microsoft.com/office/powerpoint/2010/main" val="333038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A4855F-69F8-4D84-910A-E48F7BC7D130}" type="slidenum">
              <a:rPr lang="en-IE" smtClean="0"/>
              <a:t>2</a:t>
            </a:fld>
            <a:endParaRPr lang="en-IE"/>
          </a:p>
        </p:txBody>
      </p:sp>
    </p:spTree>
    <p:extLst>
      <p:ext uri="{BB962C8B-B14F-4D97-AF65-F5344CB8AC3E}">
        <p14:creationId xmlns:p14="http://schemas.microsoft.com/office/powerpoint/2010/main" val="37833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A4855F-69F8-4D84-910A-E48F7BC7D130}" type="slidenum">
              <a:rPr lang="en-IE" smtClean="0"/>
              <a:t>3</a:t>
            </a:fld>
            <a:endParaRPr lang="en-IE"/>
          </a:p>
        </p:txBody>
      </p:sp>
    </p:spTree>
    <p:extLst>
      <p:ext uri="{BB962C8B-B14F-4D97-AF65-F5344CB8AC3E}">
        <p14:creationId xmlns:p14="http://schemas.microsoft.com/office/powerpoint/2010/main" val="18269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The Programme Development Team should consist of suitably qualified and experienced people who are available to complete the required workload within the specified timeframe. The Programme Lead Officer must liaise with the Sport Ireland Coaching CEDO on a regular basis during the programme development process</a:t>
            </a:r>
            <a:endParaRPr lang="en-IE" dirty="0"/>
          </a:p>
        </p:txBody>
      </p:sp>
      <p:sp>
        <p:nvSpPr>
          <p:cNvPr id="4" name="Slide Number Placeholder 3"/>
          <p:cNvSpPr>
            <a:spLocks noGrp="1"/>
          </p:cNvSpPr>
          <p:nvPr>
            <p:ph type="sldNum" sz="quarter" idx="10"/>
          </p:nvPr>
        </p:nvSpPr>
        <p:spPr/>
        <p:txBody>
          <a:bodyPr/>
          <a:lstStyle/>
          <a:p>
            <a:fld id="{49A4855F-69F8-4D84-910A-E48F7BC7D130}" type="slidenum">
              <a:rPr lang="en-IE" smtClean="0"/>
              <a:t>5</a:t>
            </a:fld>
            <a:endParaRPr lang="en-IE"/>
          </a:p>
        </p:txBody>
      </p:sp>
    </p:spTree>
    <p:extLst>
      <p:ext uri="{BB962C8B-B14F-4D97-AF65-F5344CB8AC3E}">
        <p14:creationId xmlns:p14="http://schemas.microsoft.com/office/powerpoint/2010/main" val="423520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Self-evaluate the programme against the CDPI Approval Criteria using</a:t>
            </a:r>
            <a:r>
              <a:rPr lang="en-IE" baseline="0" dirty="0" smtClean="0"/>
              <a:t> the Self-Evaluation Report</a:t>
            </a:r>
            <a:endParaRPr lang="en-IE" dirty="0" smtClean="0"/>
          </a:p>
          <a:p>
            <a:r>
              <a:rPr lang="en-IE" dirty="0" smtClean="0"/>
              <a:t>Supported </a:t>
            </a:r>
            <a:r>
              <a:rPr lang="en-IE" dirty="0" smtClean="0"/>
              <a:t>by your SIC</a:t>
            </a:r>
            <a:r>
              <a:rPr lang="en-IE" baseline="0" dirty="0" smtClean="0"/>
              <a:t> Coach Education Development Officer</a:t>
            </a:r>
          </a:p>
          <a:p>
            <a:r>
              <a:rPr lang="en-IE" baseline="0" dirty="0" smtClean="0"/>
              <a:t>Additional follow-up work may be required prior to proceeding to Step 2: External Programme Review</a:t>
            </a:r>
            <a:endParaRPr lang="en-IE" dirty="0"/>
          </a:p>
        </p:txBody>
      </p:sp>
      <p:sp>
        <p:nvSpPr>
          <p:cNvPr id="4" name="Slide Number Placeholder 3"/>
          <p:cNvSpPr>
            <a:spLocks noGrp="1"/>
          </p:cNvSpPr>
          <p:nvPr>
            <p:ph type="sldNum" sz="quarter" idx="10"/>
          </p:nvPr>
        </p:nvSpPr>
        <p:spPr/>
        <p:txBody>
          <a:bodyPr/>
          <a:lstStyle/>
          <a:p>
            <a:fld id="{49A4855F-69F8-4D84-910A-E48F7BC7D130}" type="slidenum">
              <a:rPr lang="en-IE" smtClean="0"/>
              <a:t>6</a:t>
            </a:fld>
            <a:endParaRPr lang="en-IE"/>
          </a:p>
        </p:txBody>
      </p:sp>
    </p:spTree>
    <p:extLst>
      <p:ext uri="{BB962C8B-B14F-4D97-AF65-F5344CB8AC3E}">
        <p14:creationId xmlns:p14="http://schemas.microsoft.com/office/powerpoint/2010/main" val="276413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Purpose of the Panel = External</a:t>
            </a:r>
            <a:r>
              <a:rPr lang="en-IE" sz="1200" kern="1200" baseline="0" dirty="0" smtClean="0">
                <a:solidFill>
                  <a:schemeClr val="tx1"/>
                </a:solidFill>
                <a:effectLst/>
                <a:latin typeface="+mn-lt"/>
                <a:ea typeface="+mn-ea"/>
                <a:cs typeface="+mn-cs"/>
              </a:rPr>
              <a:t> (unbiased) oversight &amp; consistency of standards across awards.</a:t>
            </a:r>
          </a:p>
          <a:p>
            <a:endParaRPr lang="en-IE" sz="1200" kern="1200" baseline="0" dirty="0" smtClean="0">
              <a:solidFill>
                <a:schemeClr val="tx1"/>
              </a:solidFill>
              <a:effectLst/>
              <a:latin typeface="+mn-lt"/>
              <a:ea typeface="+mn-ea"/>
              <a:cs typeface="+mn-cs"/>
            </a:endParaRPr>
          </a:p>
          <a:p>
            <a:r>
              <a:rPr lang="en-IE" sz="1200" kern="1200" baseline="0" dirty="0" smtClean="0">
                <a:solidFill>
                  <a:schemeClr val="tx1"/>
                </a:solidFill>
                <a:effectLst/>
                <a:latin typeface="+mn-lt"/>
                <a:ea typeface="+mn-ea"/>
                <a:cs typeface="+mn-cs"/>
              </a:rPr>
              <a:t>Panel Members have expertise in coach education programme development in another NGB or area</a:t>
            </a:r>
            <a:endParaRPr lang="en-IE" dirty="0"/>
          </a:p>
        </p:txBody>
      </p:sp>
      <p:sp>
        <p:nvSpPr>
          <p:cNvPr id="4" name="Slide Number Placeholder 3"/>
          <p:cNvSpPr>
            <a:spLocks noGrp="1"/>
          </p:cNvSpPr>
          <p:nvPr>
            <p:ph type="sldNum" sz="quarter" idx="10"/>
          </p:nvPr>
        </p:nvSpPr>
        <p:spPr/>
        <p:txBody>
          <a:bodyPr/>
          <a:lstStyle/>
          <a:p>
            <a:fld id="{49A4855F-69F8-4D84-910A-E48F7BC7D130}" type="slidenum">
              <a:rPr lang="en-IE" smtClean="0"/>
              <a:t>7</a:t>
            </a:fld>
            <a:endParaRPr lang="en-IE"/>
          </a:p>
        </p:txBody>
      </p:sp>
    </p:spTree>
    <p:extLst>
      <p:ext uri="{BB962C8B-B14F-4D97-AF65-F5344CB8AC3E}">
        <p14:creationId xmlns:p14="http://schemas.microsoft.com/office/powerpoint/2010/main" val="128834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A4855F-69F8-4D84-910A-E48F7BC7D130}" type="slidenum">
              <a:rPr lang="en-IE" smtClean="0"/>
              <a:t>8</a:t>
            </a:fld>
            <a:endParaRPr lang="en-IE"/>
          </a:p>
        </p:txBody>
      </p:sp>
    </p:spTree>
    <p:extLst>
      <p:ext uri="{BB962C8B-B14F-4D97-AF65-F5344CB8AC3E}">
        <p14:creationId xmlns:p14="http://schemas.microsoft.com/office/powerpoint/2010/main" val="191727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Who in the NGB will submit the information?</a:t>
            </a:r>
          </a:p>
          <a:p>
            <a:r>
              <a:rPr lang="en-IE" dirty="0" smtClean="0"/>
              <a:t>When will they submit the info? (1-2</a:t>
            </a:r>
            <a:r>
              <a:rPr lang="en-IE" baseline="0" dirty="0" smtClean="0"/>
              <a:t> weeks before a course is due for delivery, </a:t>
            </a:r>
            <a:r>
              <a:rPr lang="en-IE" baseline="0" dirty="0" smtClean="0"/>
              <a:t>coach details submitted through SIC completion form </a:t>
            </a:r>
            <a:r>
              <a:rPr lang="en-IE" baseline="0" dirty="0" smtClean="0"/>
              <a:t>once some coaches are ‘complete’)</a:t>
            </a:r>
            <a:endParaRPr lang="en-IE" dirty="0" smtClean="0"/>
          </a:p>
          <a:p>
            <a:r>
              <a:rPr lang="en-IE" dirty="0" smtClean="0"/>
              <a:t>What info will they submit e.g.</a:t>
            </a:r>
            <a:r>
              <a:rPr lang="en-IE" baseline="0" dirty="0" smtClean="0"/>
              <a:t> location, dates, times, CDs, emails, DOBs, addresses?</a:t>
            </a:r>
          </a:p>
          <a:p>
            <a:r>
              <a:rPr lang="en-IE" baseline="0" dirty="0" smtClean="0"/>
              <a:t>How will they do it e.g. through SIC database, SIC </a:t>
            </a:r>
            <a:r>
              <a:rPr lang="en-IE" baseline="0" dirty="0" smtClean="0"/>
              <a:t>course completion form</a:t>
            </a:r>
            <a:endParaRPr lang="en-IE" dirty="0"/>
          </a:p>
        </p:txBody>
      </p:sp>
      <p:sp>
        <p:nvSpPr>
          <p:cNvPr id="4" name="Slide Number Placeholder 3"/>
          <p:cNvSpPr>
            <a:spLocks noGrp="1"/>
          </p:cNvSpPr>
          <p:nvPr>
            <p:ph type="sldNum" sz="quarter" idx="10"/>
          </p:nvPr>
        </p:nvSpPr>
        <p:spPr/>
        <p:txBody>
          <a:bodyPr/>
          <a:lstStyle/>
          <a:p>
            <a:fld id="{49A4855F-69F8-4D84-910A-E48F7BC7D130}" type="slidenum">
              <a:rPr lang="en-IE" smtClean="0"/>
              <a:t>10</a:t>
            </a:fld>
            <a:endParaRPr lang="en-IE"/>
          </a:p>
        </p:txBody>
      </p:sp>
    </p:spTree>
    <p:extLst>
      <p:ext uri="{BB962C8B-B14F-4D97-AF65-F5344CB8AC3E}">
        <p14:creationId xmlns:p14="http://schemas.microsoft.com/office/powerpoint/2010/main" val="247844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A4855F-69F8-4D84-910A-E48F7BC7D130}" type="slidenum">
              <a:rPr lang="en-IE" smtClean="0"/>
              <a:t>11</a:t>
            </a:fld>
            <a:endParaRPr lang="en-IE"/>
          </a:p>
        </p:txBody>
      </p:sp>
    </p:spTree>
    <p:extLst>
      <p:ext uri="{BB962C8B-B14F-4D97-AF65-F5344CB8AC3E}">
        <p14:creationId xmlns:p14="http://schemas.microsoft.com/office/powerpoint/2010/main" val="4108972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coaching-_-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txBox="1">
            <a:spLocks/>
          </p:cNvSpPr>
          <p:nvPr/>
        </p:nvSpPr>
        <p:spPr>
          <a:xfrm>
            <a:off x="430213" y="1617663"/>
            <a:ext cx="7556500" cy="495300"/>
          </a:xfrm>
          <a:prstGeom prst="rect">
            <a:avLst/>
          </a:prstGeom>
        </p:spPr>
        <p:txBody>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fontAlgn="auto">
              <a:spcAft>
                <a:spcPts val="0"/>
              </a:spcAft>
              <a:defRPr/>
            </a:pPr>
            <a:r>
              <a:rPr lang="ga-IE">
                <a:solidFill>
                  <a:srgbClr val="FFFFFF"/>
                </a:solidFill>
                <a:latin typeface="Arial"/>
                <a:cs typeface="Arial"/>
              </a:rPr>
              <a:t>Sport Ireland Coaching</a:t>
            </a:r>
          </a:p>
        </p:txBody>
      </p:sp>
      <p:sp>
        <p:nvSpPr>
          <p:cNvPr id="6" name="Title 1"/>
          <p:cNvSpPr>
            <a:spLocks noGrp="1"/>
          </p:cNvSpPr>
          <p:nvPr>
            <p:ph type="title"/>
          </p:nvPr>
        </p:nvSpPr>
        <p:spPr>
          <a:xfrm>
            <a:off x="430213" y="2399875"/>
            <a:ext cx="8229600" cy="660825"/>
          </a:xfrm>
          <a:prstGeom prst="rect">
            <a:avLst/>
          </a:prstGeom>
        </p:spPr>
        <p:txBody>
          <a:bodyPr/>
          <a:lstStyle>
            <a:lvl1pPr algn="l">
              <a:defRPr sz="4000" b="1" i="0" baseline="0">
                <a:solidFill>
                  <a:schemeClr val="bg1"/>
                </a:solidFill>
                <a:latin typeface="Arial"/>
                <a:cs typeface="Arial"/>
              </a:defRPr>
            </a:lvl1pPr>
          </a:lstStyle>
          <a:p>
            <a:r>
              <a:rPr lang="en-US" smtClean="0"/>
              <a:t>Click to edit Master title style</a:t>
            </a:r>
            <a:endParaRPr lang="en-US"/>
          </a:p>
        </p:txBody>
      </p:sp>
    </p:spTree>
    <p:extLst>
      <p:ext uri="{BB962C8B-B14F-4D97-AF65-F5344CB8AC3E}">
        <p14:creationId xmlns:p14="http://schemas.microsoft.com/office/powerpoint/2010/main" val="91536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8" name="Title 1"/>
          <p:cNvSpPr>
            <a:spLocks noGrp="1"/>
          </p:cNvSpPr>
          <p:nvPr>
            <p:ph type="title"/>
          </p:nvPr>
        </p:nvSpPr>
        <p:spPr>
          <a:xfrm>
            <a:off x="430213" y="918931"/>
            <a:ext cx="8229600" cy="660825"/>
          </a:xfrm>
          <a:prstGeom prst="rect">
            <a:avLst/>
          </a:prstGeom>
        </p:spPr>
        <p:txBody>
          <a:bodyPr/>
          <a:lstStyle>
            <a:lvl1pPr algn="l">
              <a:defRPr sz="3000" b="1" i="0" baseline="0">
                <a:latin typeface="Arial"/>
                <a:cs typeface="Arial"/>
              </a:defRPr>
            </a:lvl1pPr>
          </a:lstStyle>
          <a:p>
            <a:r>
              <a:rPr lang="en-US" smtClean="0"/>
              <a:t>Click to edit Master title style</a:t>
            </a:r>
            <a:endParaRPr lang="en-US"/>
          </a:p>
        </p:txBody>
      </p:sp>
      <p:sp>
        <p:nvSpPr>
          <p:cNvPr id="9" name="Content Placeholder 2"/>
          <p:cNvSpPr>
            <a:spLocks noGrp="1"/>
          </p:cNvSpPr>
          <p:nvPr>
            <p:ph idx="1"/>
          </p:nvPr>
        </p:nvSpPr>
        <p:spPr>
          <a:xfrm>
            <a:off x="430213" y="2325029"/>
            <a:ext cx="8229600" cy="3653263"/>
          </a:xfrm>
          <a:prstGeom prst="rect">
            <a:avLst/>
          </a:prstGeom>
        </p:spPr>
        <p:txBody>
          <a:bodyPr/>
          <a:lstStyle>
            <a:lvl1pPr marL="0" indent="-252000">
              <a:buClr>
                <a:srgbClr val="FEC50A"/>
              </a:buClr>
              <a:buFont typeface="Wingdings" charset="2"/>
              <a:buAutoNum type="arabicPlain"/>
              <a:defRPr sz="2000" b="1" baseline="0">
                <a:solidFill>
                  <a:schemeClr val="tx1"/>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8" indent="-179388">
              <a:spcBef>
                <a:spcPts val="600"/>
              </a:spcBef>
              <a:spcAft>
                <a:spcPts val="0"/>
              </a:spcAft>
              <a:buClr>
                <a:srgbClr val="BE012F"/>
              </a:buClr>
              <a:defRPr sz="160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9503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430213" y="918931"/>
            <a:ext cx="8229600" cy="660825"/>
          </a:xfrm>
          <a:prstGeom prst="rect">
            <a:avLst/>
          </a:prstGeom>
        </p:spPr>
        <p:txBody>
          <a:bodyPr/>
          <a:lstStyle>
            <a:lvl1pPr algn="l">
              <a:defRPr sz="3000" b="1" i="0" baseline="0">
                <a:latin typeface="Arial"/>
                <a:cs typeface="Arial"/>
              </a:defRPr>
            </a:lvl1pPr>
          </a:lstStyle>
          <a:p>
            <a:r>
              <a:rPr lang="en-US" smtClean="0"/>
              <a:t>Click to edit Master title style</a:t>
            </a:r>
            <a:endParaRPr lang="en-US"/>
          </a:p>
        </p:txBody>
      </p:sp>
      <p:sp>
        <p:nvSpPr>
          <p:cNvPr id="3" name="Content Placeholder 2"/>
          <p:cNvSpPr>
            <a:spLocks noGrp="1"/>
          </p:cNvSpPr>
          <p:nvPr>
            <p:ph idx="1"/>
          </p:nvPr>
        </p:nvSpPr>
        <p:spPr>
          <a:xfrm>
            <a:off x="430213" y="2325029"/>
            <a:ext cx="8229600" cy="3653263"/>
          </a:xfrm>
          <a:prstGeom prst="rect">
            <a:avLst/>
          </a:prstGeom>
        </p:spPr>
        <p:txBody>
          <a:bodyPr/>
          <a:lstStyle>
            <a:lvl1pPr marL="0" indent="0">
              <a:buFontTx/>
              <a:buNone/>
              <a:defRPr sz="2000" b="1" baseline="0">
                <a:solidFill>
                  <a:srgbClr val="FEC50A"/>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8" indent="-179388">
              <a:spcBef>
                <a:spcPts val="600"/>
              </a:spcBef>
              <a:spcAft>
                <a:spcPts val="0"/>
              </a:spcAft>
              <a:buClr>
                <a:srgbClr val="EE7709"/>
              </a:buClr>
              <a:defRPr sz="1600" baseline="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30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 text slide">
    <p:spTree>
      <p:nvGrpSpPr>
        <p:cNvPr id="1" name=""/>
        <p:cNvGrpSpPr/>
        <p:nvPr/>
      </p:nvGrpSpPr>
      <p:grpSpPr>
        <a:xfrm>
          <a:off x="0" y="0"/>
          <a:ext cx="0" cy="0"/>
          <a:chOff x="0" y="0"/>
          <a:chExt cx="0" cy="0"/>
        </a:xfrm>
      </p:grpSpPr>
      <p:sp>
        <p:nvSpPr>
          <p:cNvPr id="7" name="Title 1"/>
          <p:cNvSpPr>
            <a:spLocks noGrp="1"/>
          </p:cNvSpPr>
          <p:nvPr>
            <p:ph type="title"/>
          </p:nvPr>
        </p:nvSpPr>
        <p:spPr>
          <a:xfrm>
            <a:off x="430213" y="918931"/>
            <a:ext cx="8229600" cy="660825"/>
          </a:xfrm>
          <a:prstGeom prst="rect">
            <a:avLst/>
          </a:prstGeom>
        </p:spPr>
        <p:txBody>
          <a:bodyPr/>
          <a:lstStyle>
            <a:lvl1pPr algn="l">
              <a:defRPr sz="3000" b="1" i="0" baseline="0">
                <a:latin typeface="Arial"/>
                <a:cs typeface="Arial"/>
              </a:defRPr>
            </a:lvl1pPr>
          </a:lstStyle>
          <a:p>
            <a:r>
              <a:rPr lang="en-US" smtClean="0"/>
              <a:t>Click to edit Master title style</a:t>
            </a:r>
            <a:endParaRPr lang="en-US"/>
          </a:p>
        </p:txBody>
      </p:sp>
      <p:sp>
        <p:nvSpPr>
          <p:cNvPr id="30" name="Content Placeholder 2"/>
          <p:cNvSpPr>
            <a:spLocks noGrp="1"/>
          </p:cNvSpPr>
          <p:nvPr>
            <p:ph idx="1"/>
          </p:nvPr>
        </p:nvSpPr>
        <p:spPr>
          <a:xfrm>
            <a:off x="430213" y="2325029"/>
            <a:ext cx="3792537" cy="3653263"/>
          </a:xfrm>
          <a:prstGeom prst="rect">
            <a:avLst/>
          </a:prstGeom>
        </p:spPr>
        <p:txBody>
          <a:bodyPr/>
          <a:lstStyle>
            <a:lvl1pPr marL="0" indent="0">
              <a:buFontTx/>
              <a:buNone/>
              <a:defRPr sz="2000" b="1" baseline="0">
                <a:solidFill>
                  <a:srgbClr val="FEC50A"/>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8" indent="-179388">
              <a:spcBef>
                <a:spcPts val="600"/>
              </a:spcBef>
              <a:spcAft>
                <a:spcPts val="0"/>
              </a:spcAft>
              <a:buClr>
                <a:srgbClr val="EE7709"/>
              </a:buClr>
              <a:defRPr sz="1600" baseline="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smtClean="0"/>
              <a:t>Click to edit Master text styles</a:t>
            </a:r>
          </a:p>
          <a:p>
            <a:pPr lvl="1"/>
            <a:r>
              <a:rPr lang="en-US" smtClean="0"/>
              <a:t>Second level</a:t>
            </a:r>
          </a:p>
          <a:p>
            <a:pPr lvl="2"/>
            <a:r>
              <a:rPr lang="en-US" smtClean="0"/>
              <a:t>Third level</a:t>
            </a:r>
          </a:p>
        </p:txBody>
      </p:sp>
      <p:sp>
        <p:nvSpPr>
          <p:cNvPr id="31" name="Content Placeholder 2"/>
          <p:cNvSpPr>
            <a:spLocks noGrp="1"/>
          </p:cNvSpPr>
          <p:nvPr>
            <p:ph idx="10"/>
          </p:nvPr>
        </p:nvSpPr>
        <p:spPr>
          <a:xfrm>
            <a:off x="4551363" y="2325029"/>
            <a:ext cx="3792537" cy="3653263"/>
          </a:xfrm>
          <a:prstGeom prst="rect">
            <a:avLst/>
          </a:prstGeom>
        </p:spPr>
        <p:txBody>
          <a:bodyPr/>
          <a:lstStyle>
            <a:lvl1pPr marL="0" indent="0">
              <a:buFontTx/>
              <a:buNone/>
              <a:defRPr sz="2000" b="1" baseline="0">
                <a:solidFill>
                  <a:srgbClr val="FEC50A"/>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8" indent="-179388">
              <a:spcBef>
                <a:spcPts val="600"/>
              </a:spcBef>
              <a:spcAft>
                <a:spcPts val="0"/>
              </a:spcAft>
              <a:buClr>
                <a:srgbClr val="EE7709"/>
              </a:buClr>
              <a:defRPr sz="1600" baseline="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0284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6" name="Picture 6" descr="Arcs white transparen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1100" y="3152775"/>
            <a:ext cx="28829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30213" y="918931"/>
            <a:ext cx="3792537" cy="660825"/>
          </a:xfrm>
          <a:prstGeom prst="rect">
            <a:avLst/>
          </a:prstGeom>
        </p:spPr>
        <p:txBody>
          <a:bodyPr/>
          <a:lstStyle>
            <a:lvl1pPr algn="l">
              <a:defRPr sz="3000" b="1" i="0" baseline="0">
                <a:latin typeface="Arial"/>
                <a:cs typeface="Arial"/>
              </a:defRPr>
            </a:lvl1pPr>
          </a:lstStyle>
          <a:p>
            <a:r>
              <a:rPr lang="en-US" smtClean="0"/>
              <a:t>Click to edit Master title style</a:t>
            </a:r>
            <a:endParaRPr lang="en-US"/>
          </a:p>
        </p:txBody>
      </p:sp>
      <p:sp>
        <p:nvSpPr>
          <p:cNvPr id="30" name="Content Placeholder 2"/>
          <p:cNvSpPr>
            <a:spLocks noGrp="1"/>
          </p:cNvSpPr>
          <p:nvPr>
            <p:ph idx="1"/>
          </p:nvPr>
        </p:nvSpPr>
        <p:spPr>
          <a:xfrm>
            <a:off x="430213" y="2325029"/>
            <a:ext cx="3792537" cy="3653263"/>
          </a:xfrm>
          <a:prstGeom prst="rect">
            <a:avLst/>
          </a:prstGeom>
        </p:spPr>
        <p:txBody>
          <a:bodyPr/>
          <a:lstStyle>
            <a:lvl1pPr marL="0" indent="0">
              <a:buFontTx/>
              <a:buNone/>
              <a:defRPr sz="2000" b="1" baseline="0">
                <a:solidFill>
                  <a:srgbClr val="FEC50A"/>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8" indent="-179388">
              <a:spcBef>
                <a:spcPts val="600"/>
              </a:spcBef>
              <a:spcAft>
                <a:spcPts val="0"/>
              </a:spcAft>
              <a:buClr>
                <a:srgbClr val="EE7709"/>
              </a:buClr>
              <a:defRPr sz="1600" baseline="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1953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 name="Picture 4" descr="Coaching-_-Divider-_-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430213" y="3404530"/>
            <a:ext cx="5949669" cy="2231096"/>
          </a:xfrm>
          <a:prstGeom prst="rect">
            <a:avLst/>
          </a:prstGeom>
        </p:spPr>
        <p:txBody>
          <a:bodyPr/>
          <a:lstStyle>
            <a:lvl1pPr marL="0" indent="0">
              <a:buFontTx/>
              <a:buNone/>
              <a:defRPr sz="2000" b="1" baseline="0">
                <a:solidFill>
                  <a:schemeClr val="bg1"/>
                </a:solidFill>
                <a:latin typeface="Arial"/>
                <a:cs typeface="Arial"/>
              </a:defRPr>
            </a:lvl1pPr>
            <a:lvl2pPr marL="0" indent="0">
              <a:spcBef>
                <a:spcPts val="1200"/>
              </a:spcBef>
              <a:buClr>
                <a:srgbClr val="BE012F"/>
              </a:buClr>
              <a:buFont typeface="Arial"/>
              <a:buNone/>
              <a:defRPr sz="2000" baseline="0">
                <a:solidFill>
                  <a:schemeClr val="bg1"/>
                </a:solidFill>
                <a:latin typeface="Arial"/>
                <a:cs typeface="Arial"/>
              </a:defRPr>
            </a:lvl2pPr>
            <a:lvl3pPr marL="179388" indent="-179388">
              <a:spcBef>
                <a:spcPts val="600"/>
              </a:spcBef>
              <a:spcAft>
                <a:spcPts val="0"/>
              </a:spcAft>
              <a:buClr>
                <a:srgbClr val="BE012F"/>
              </a:buClr>
              <a:defRPr sz="1600">
                <a:solidFill>
                  <a:schemeClr val="bg1"/>
                </a:solidFill>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smtClean="0"/>
              <a:t>Click to edit Master text styles</a:t>
            </a:r>
          </a:p>
        </p:txBody>
      </p:sp>
      <p:sp>
        <p:nvSpPr>
          <p:cNvPr id="6" name="Title 1"/>
          <p:cNvSpPr>
            <a:spLocks noGrp="1"/>
          </p:cNvSpPr>
          <p:nvPr>
            <p:ph type="title"/>
          </p:nvPr>
        </p:nvSpPr>
        <p:spPr>
          <a:xfrm>
            <a:off x="422742" y="2399875"/>
            <a:ext cx="8229600" cy="660825"/>
          </a:xfrm>
          <a:prstGeom prst="rect">
            <a:avLst/>
          </a:prstGeom>
        </p:spPr>
        <p:txBody>
          <a:bodyPr/>
          <a:lstStyle>
            <a:lvl1pPr algn="l">
              <a:defRPr sz="4000" b="1" i="0" baseline="0">
                <a:solidFill>
                  <a:schemeClr val="bg1"/>
                </a:solidFill>
                <a:latin typeface="Arial"/>
                <a:cs typeface="Arial"/>
              </a:defRPr>
            </a:lvl1pPr>
          </a:lstStyle>
          <a:p>
            <a:r>
              <a:rPr lang="en-US" smtClean="0"/>
              <a:t>Click to edit Master title style</a:t>
            </a:r>
            <a:endParaRPr lang="en-US"/>
          </a:p>
        </p:txBody>
      </p:sp>
    </p:spTree>
    <p:extLst>
      <p:ext uri="{BB962C8B-B14F-4D97-AF65-F5344CB8AC3E}">
        <p14:creationId xmlns:p14="http://schemas.microsoft.com/office/powerpoint/2010/main" val="133183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4" name="Picture 4" descr="Coaching-_-Divider-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430213" y="3404530"/>
            <a:ext cx="5949669" cy="2231096"/>
          </a:xfrm>
          <a:prstGeom prst="rect">
            <a:avLst/>
          </a:prstGeom>
        </p:spPr>
        <p:txBody>
          <a:bodyPr/>
          <a:lstStyle>
            <a:lvl1pPr marL="0" indent="0">
              <a:buFontTx/>
              <a:buNone/>
              <a:defRPr sz="2000" b="1" baseline="0">
                <a:solidFill>
                  <a:schemeClr val="bg1"/>
                </a:solidFill>
                <a:latin typeface="Arial"/>
                <a:cs typeface="Arial"/>
              </a:defRPr>
            </a:lvl1pPr>
            <a:lvl2pPr marL="0" indent="0">
              <a:spcBef>
                <a:spcPts val="1200"/>
              </a:spcBef>
              <a:buClr>
                <a:srgbClr val="BE012F"/>
              </a:buClr>
              <a:buFont typeface="Arial"/>
              <a:buNone/>
              <a:defRPr sz="2000" baseline="0">
                <a:solidFill>
                  <a:schemeClr val="bg1"/>
                </a:solidFill>
                <a:latin typeface="Arial"/>
                <a:cs typeface="Arial"/>
              </a:defRPr>
            </a:lvl2pPr>
            <a:lvl3pPr marL="179388" indent="-179388">
              <a:spcBef>
                <a:spcPts val="600"/>
              </a:spcBef>
              <a:spcAft>
                <a:spcPts val="0"/>
              </a:spcAft>
              <a:buClr>
                <a:srgbClr val="BE012F"/>
              </a:buClr>
              <a:defRPr sz="1600">
                <a:solidFill>
                  <a:schemeClr val="bg1"/>
                </a:solidFill>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smtClean="0"/>
              <a:t>Click to edit Master text styles</a:t>
            </a:r>
          </a:p>
        </p:txBody>
      </p:sp>
      <p:sp>
        <p:nvSpPr>
          <p:cNvPr id="6" name="Title 1"/>
          <p:cNvSpPr>
            <a:spLocks noGrp="1"/>
          </p:cNvSpPr>
          <p:nvPr>
            <p:ph type="title"/>
          </p:nvPr>
        </p:nvSpPr>
        <p:spPr>
          <a:xfrm>
            <a:off x="422742" y="2399875"/>
            <a:ext cx="8229600" cy="660825"/>
          </a:xfrm>
          <a:prstGeom prst="rect">
            <a:avLst/>
          </a:prstGeom>
        </p:spPr>
        <p:txBody>
          <a:bodyPr/>
          <a:lstStyle>
            <a:lvl1pPr algn="l">
              <a:defRPr sz="4000" b="1" i="0" baseline="0">
                <a:solidFill>
                  <a:schemeClr val="bg1"/>
                </a:solidFill>
                <a:latin typeface="Arial"/>
                <a:cs typeface="Arial"/>
              </a:defRPr>
            </a:lvl1pPr>
          </a:lstStyle>
          <a:p>
            <a:r>
              <a:rPr lang="en-US" smtClean="0"/>
              <a:t>Click to edit Master title style</a:t>
            </a:r>
            <a:endParaRPr lang="en-US"/>
          </a:p>
        </p:txBody>
      </p:sp>
    </p:spTree>
    <p:extLst>
      <p:ext uri="{BB962C8B-B14F-4D97-AF65-F5344CB8AC3E}">
        <p14:creationId xmlns:p14="http://schemas.microsoft.com/office/powerpoint/2010/main" val="188136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4" name="Picture 4" descr="Coaching-_-Divider-_-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430213" y="3404530"/>
            <a:ext cx="5957140" cy="2231096"/>
          </a:xfrm>
          <a:prstGeom prst="rect">
            <a:avLst/>
          </a:prstGeom>
        </p:spPr>
        <p:txBody>
          <a:bodyPr/>
          <a:lstStyle>
            <a:lvl1pPr marL="0" indent="0">
              <a:buFontTx/>
              <a:buNone/>
              <a:defRPr sz="2000" b="1" baseline="0">
                <a:solidFill>
                  <a:schemeClr val="bg1"/>
                </a:solidFill>
                <a:latin typeface="Arial"/>
                <a:cs typeface="Arial"/>
              </a:defRPr>
            </a:lvl1pPr>
            <a:lvl2pPr marL="0" indent="0">
              <a:spcBef>
                <a:spcPts val="1200"/>
              </a:spcBef>
              <a:buClr>
                <a:srgbClr val="BE012F"/>
              </a:buClr>
              <a:buFont typeface="Arial"/>
              <a:buNone/>
              <a:defRPr sz="2000" baseline="0">
                <a:solidFill>
                  <a:schemeClr val="bg1"/>
                </a:solidFill>
                <a:latin typeface="Arial"/>
                <a:cs typeface="Arial"/>
              </a:defRPr>
            </a:lvl2pPr>
            <a:lvl3pPr marL="179388" indent="-179388">
              <a:spcBef>
                <a:spcPts val="600"/>
              </a:spcBef>
              <a:spcAft>
                <a:spcPts val="0"/>
              </a:spcAft>
              <a:buClr>
                <a:srgbClr val="BE012F"/>
              </a:buClr>
              <a:defRPr sz="1600">
                <a:solidFill>
                  <a:schemeClr val="bg1"/>
                </a:solidFill>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smtClean="0"/>
              <a:t>Click to edit Master text styles</a:t>
            </a:r>
          </a:p>
        </p:txBody>
      </p:sp>
      <p:sp>
        <p:nvSpPr>
          <p:cNvPr id="6" name="Title 1"/>
          <p:cNvSpPr>
            <a:spLocks noGrp="1"/>
          </p:cNvSpPr>
          <p:nvPr>
            <p:ph type="title"/>
          </p:nvPr>
        </p:nvSpPr>
        <p:spPr>
          <a:xfrm>
            <a:off x="422742" y="2399875"/>
            <a:ext cx="8229600" cy="660825"/>
          </a:xfrm>
          <a:prstGeom prst="rect">
            <a:avLst/>
          </a:prstGeom>
        </p:spPr>
        <p:txBody>
          <a:bodyPr/>
          <a:lstStyle>
            <a:lvl1pPr algn="l">
              <a:defRPr sz="4000" b="1" i="0" baseline="0">
                <a:solidFill>
                  <a:schemeClr val="bg1"/>
                </a:solidFill>
                <a:latin typeface="Arial"/>
                <a:cs typeface="Arial"/>
              </a:defRPr>
            </a:lvl1pPr>
          </a:lstStyle>
          <a:p>
            <a:r>
              <a:rPr lang="en-US" smtClean="0"/>
              <a:t>Click to edit Master title style</a:t>
            </a:r>
            <a:endParaRPr lang="en-US"/>
          </a:p>
        </p:txBody>
      </p:sp>
    </p:spTree>
    <p:extLst>
      <p:ext uri="{BB962C8B-B14F-4D97-AF65-F5344CB8AC3E}">
        <p14:creationId xmlns:p14="http://schemas.microsoft.com/office/powerpoint/2010/main" val="186449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p:nvSpPr>
        <p:spPr>
          <a:xfrm>
            <a:off x="0" y="6105525"/>
            <a:ext cx="9144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ooter Placeholder 4"/>
          <p:cNvSpPr txBox="1">
            <a:spLocks/>
          </p:cNvSpPr>
          <p:nvPr/>
        </p:nvSpPr>
        <p:spPr>
          <a:xfrm>
            <a:off x="7362825" y="630872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t>sportireland.ie</a:t>
            </a:r>
          </a:p>
        </p:txBody>
      </p:sp>
      <p:pic>
        <p:nvPicPr>
          <p:cNvPr id="1028" name="Picture 12" descr="Sport Ireland_COACHING white trans_V.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8.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bwMode="auto">
          <a:xfrm>
            <a:off x="422742" y="1300417"/>
            <a:ext cx="8229600" cy="66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800" dirty="0" smtClean="0">
                <a:latin typeface="Arial" charset="0"/>
                <a:cs typeface="Arial" charset="0"/>
              </a:rPr>
              <a:t>How to Develop a Coach Education </a:t>
            </a:r>
            <a:r>
              <a:rPr lang="en-US" sz="2800" dirty="0" err="1" smtClean="0">
                <a:latin typeface="Arial" charset="0"/>
                <a:cs typeface="Arial" charset="0"/>
              </a:rPr>
              <a:t>Programme</a:t>
            </a:r>
            <a:r>
              <a:rPr lang="en-US" sz="2800" dirty="0" smtClean="0">
                <a:latin typeface="Arial" charset="0"/>
                <a:cs typeface="Arial" charset="0"/>
              </a:rPr>
              <a:t/>
            </a:r>
            <a:br>
              <a:rPr lang="en-US" sz="2800" dirty="0" smtClean="0">
                <a:latin typeface="Arial" charset="0"/>
                <a:cs typeface="Arial" charset="0"/>
              </a:rPr>
            </a:br>
            <a:r>
              <a:rPr lang="en-US" sz="2800" dirty="0">
                <a:latin typeface="Arial" charset="0"/>
                <a:cs typeface="Arial" charset="0"/>
              </a:rPr>
              <a:t/>
            </a:r>
            <a:br>
              <a:rPr lang="en-US" sz="2800" dirty="0">
                <a:latin typeface="Arial" charset="0"/>
                <a:cs typeface="Arial" charset="0"/>
              </a:rPr>
            </a:br>
            <a:r>
              <a:rPr lang="en-US" sz="2800" dirty="0">
                <a:latin typeface="Arial" charset="0"/>
                <a:cs typeface="Arial" charset="0"/>
              </a:rPr>
              <a:t/>
            </a:r>
            <a:br>
              <a:rPr lang="en-US" sz="2800" dirty="0">
                <a:latin typeface="Arial" charset="0"/>
                <a:cs typeface="Arial" charset="0"/>
              </a:rPr>
            </a:br>
            <a:r>
              <a:rPr lang="en-US" sz="2000" dirty="0" smtClean="0">
                <a:latin typeface="Arial" charset="0"/>
                <a:cs typeface="Arial" charset="0"/>
              </a:rPr>
              <a:t>As part of the Coaching Development </a:t>
            </a:r>
            <a:r>
              <a:rPr lang="en-US" sz="2000" dirty="0" err="1" smtClean="0">
                <a:latin typeface="Arial" charset="0"/>
                <a:cs typeface="Arial" charset="0"/>
              </a:rPr>
              <a:t>Programme</a:t>
            </a:r>
            <a:r>
              <a:rPr lang="en-US" sz="2000" dirty="0" smtClean="0">
                <a:latin typeface="Arial" charset="0"/>
                <a:cs typeface="Arial" charset="0"/>
              </a:rPr>
              <a:t> for Ireland</a:t>
            </a:r>
            <a:br>
              <a:rPr lang="en-US" sz="2000" dirty="0" smtClean="0">
                <a:latin typeface="Arial" charset="0"/>
                <a:cs typeface="Arial" charset="0"/>
              </a:rPr>
            </a:br>
            <a:r>
              <a:rPr lang="en-US" sz="2000" dirty="0" smtClean="0">
                <a:latin typeface="Arial" charset="0"/>
                <a:cs typeface="Arial" charset="0"/>
              </a:rPr>
              <a:t/>
            </a:r>
            <a:br>
              <a:rPr lang="en-US" sz="2000" dirty="0" smtClean="0">
                <a:latin typeface="Arial" charset="0"/>
                <a:cs typeface="Arial" charset="0"/>
              </a:rPr>
            </a:br>
            <a:r>
              <a:rPr lang="en-US" sz="2000" dirty="0">
                <a:latin typeface="Arial" charset="0"/>
                <a:cs typeface="Arial" charset="0"/>
              </a:rPr>
              <a:t/>
            </a:r>
            <a:br>
              <a:rPr lang="en-US" sz="2000" dirty="0">
                <a:latin typeface="Arial" charset="0"/>
                <a:cs typeface="Arial" charset="0"/>
              </a:rPr>
            </a:br>
            <a:r>
              <a:rPr lang="en-US" sz="2000" dirty="0" smtClean="0">
                <a:latin typeface="Arial" charset="0"/>
                <a:cs typeface="Arial" charset="0"/>
              </a:rPr>
              <a:t>8</a:t>
            </a:r>
            <a:r>
              <a:rPr lang="en-US" sz="2000" baseline="30000" dirty="0" smtClean="0">
                <a:latin typeface="Arial" charset="0"/>
                <a:cs typeface="Arial" charset="0"/>
              </a:rPr>
              <a:t>th</a:t>
            </a:r>
            <a:r>
              <a:rPr lang="en-US" sz="2000" dirty="0" smtClean="0">
                <a:latin typeface="Arial" charset="0"/>
                <a:cs typeface="Arial" charset="0"/>
              </a:rPr>
              <a:t> December 2021</a:t>
            </a:r>
            <a:endParaRPr lang="en-US" sz="2000" dirty="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7249" y="1541863"/>
            <a:ext cx="8131280" cy="2231096"/>
          </a:xfrm>
        </p:spPr>
        <p:txBody>
          <a:bodyPr/>
          <a:lstStyle/>
          <a:p>
            <a:pPr marL="342900" indent="-342900">
              <a:buFont typeface="Arial" panose="020B0604020202020204" pitchFamily="34" charset="0"/>
              <a:buChar char="•"/>
            </a:pPr>
            <a:r>
              <a:rPr lang="en-IE" dirty="0" smtClean="0"/>
              <a:t>Building the Programme Delivery Team e.g. Coach Developers and Support Personnel</a:t>
            </a:r>
          </a:p>
          <a:p>
            <a:pPr marL="342900" indent="-342900">
              <a:buFont typeface="Arial" panose="020B0604020202020204" pitchFamily="34" charset="0"/>
              <a:buChar char="•"/>
            </a:pPr>
            <a:endParaRPr lang="en-IE" dirty="0" smtClean="0"/>
          </a:p>
          <a:p>
            <a:pPr marL="342900" indent="-342900">
              <a:buFont typeface="Arial" panose="020B0604020202020204" pitchFamily="34" charset="0"/>
              <a:buChar char="•"/>
            </a:pPr>
            <a:r>
              <a:rPr lang="en-IE" dirty="0" smtClean="0"/>
              <a:t>Registering each course </a:t>
            </a:r>
            <a:r>
              <a:rPr lang="en-IE" u="sng" dirty="0" smtClean="0"/>
              <a:t>in advance </a:t>
            </a:r>
            <a:r>
              <a:rPr lang="en-IE" dirty="0" smtClean="0"/>
              <a:t>on Sport Ireland Coaching database (Who, When, What, How)</a:t>
            </a:r>
          </a:p>
          <a:p>
            <a:pPr marL="342900" indent="-342900">
              <a:buFont typeface="Arial" panose="020B0604020202020204" pitchFamily="34" charset="0"/>
              <a:buChar char="•"/>
            </a:pPr>
            <a:endParaRPr lang="en-IE" dirty="0" smtClean="0"/>
          </a:p>
          <a:p>
            <a:pPr marL="342900" indent="-342900">
              <a:buFont typeface="Arial" panose="020B0604020202020204" pitchFamily="34" charset="0"/>
              <a:buChar char="•"/>
            </a:pPr>
            <a:r>
              <a:rPr lang="en-IE" dirty="0" smtClean="0"/>
              <a:t>Submitting coach details to SIC after each course (Who, When, What, How)</a:t>
            </a:r>
          </a:p>
          <a:p>
            <a:pPr marL="342900" indent="-342900">
              <a:buFont typeface="Arial" panose="020B0604020202020204" pitchFamily="34" charset="0"/>
              <a:buChar char="•"/>
            </a:pPr>
            <a:endParaRPr lang="en-IE" dirty="0" smtClean="0"/>
          </a:p>
          <a:p>
            <a:pPr marL="342900" indent="-342900">
              <a:buFont typeface="Arial" panose="020B0604020202020204" pitchFamily="34" charset="0"/>
              <a:buChar char="•"/>
            </a:pPr>
            <a:r>
              <a:rPr lang="en-IE" dirty="0" smtClean="0"/>
              <a:t>CDPI Certification</a:t>
            </a:r>
          </a:p>
          <a:p>
            <a:endParaRPr lang="en-IE" dirty="0" smtClean="0"/>
          </a:p>
          <a:p>
            <a:pPr marL="342900" indent="-342900">
              <a:buFont typeface="Arial" panose="020B0604020202020204" pitchFamily="34" charset="0"/>
              <a:buChar char="•"/>
            </a:pPr>
            <a:r>
              <a:rPr lang="en-IE" dirty="0" smtClean="0"/>
              <a:t>Programme Review (every 5 years)</a:t>
            </a:r>
            <a:endParaRPr lang="en-IE" dirty="0"/>
          </a:p>
        </p:txBody>
      </p:sp>
      <p:sp>
        <p:nvSpPr>
          <p:cNvPr id="3" name="Title 2"/>
          <p:cNvSpPr>
            <a:spLocks noGrp="1"/>
          </p:cNvSpPr>
          <p:nvPr>
            <p:ph type="title"/>
          </p:nvPr>
        </p:nvSpPr>
        <p:spPr>
          <a:xfrm>
            <a:off x="497249" y="543982"/>
            <a:ext cx="8229600" cy="660825"/>
          </a:xfrm>
        </p:spPr>
        <p:txBody>
          <a:bodyPr/>
          <a:lstStyle/>
          <a:p>
            <a:r>
              <a:rPr lang="en-IE" dirty="0" smtClean="0"/>
              <a:t>Other Considerations</a:t>
            </a:r>
            <a:endParaRPr lang="en-IE" dirty="0"/>
          </a:p>
        </p:txBody>
      </p:sp>
    </p:spTree>
    <p:extLst>
      <p:ext uri="{BB962C8B-B14F-4D97-AF65-F5344CB8AC3E}">
        <p14:creationId xmlns:p14="http://schemas.microsoft.com/office/powerpoint/2010/main" val="106594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213" y="224911"/>
            <a:ext cx="8229600" cy="660825"/>
          </a:xfrm>
        </p:spPr>
        <p:txBody>
          <a:bodyPr/>
          <a:lstStyle/>
          <a:p>
            <a:pPr algn="ctr"/>
            <a:r>
              <a:rPr lang="en-IE" sz="3200" dirty="0" smtClean="0"/>
              <a:t>Guiding Policy &amp; Strategic Documents</a:t>
            </a:r>
            <a:endParaRPr lang="en-IE" sz="3200" dirty="0"/>
          </a:p>
        </p:txBody>
      </p:sp>
      <p:pic>
        <p:nvPicPr>
          <p:cNvPr id="4" name="Picture 3"/>
          <p:cNvPicPr>
            <a:picLocks noChangeAspect="1"/>
          </p:cNvPicPr>
          <p:nvPr/>
        </p:nvPicPr>
        <p:blipFill>
          <a:blip r:embed="rId4"/>
          <a:stretch>
            <a:fillRect/>
          </a:stretch>
        </p:blipFill>
        <p:spPr>
          <a:xfrm rot="20220327">
            <a:off x="531087" y="1119537"/>
            <a:ext cx="2401203" cy="3207446"/>
          </a:xfrm>
          <a:prstGeom prst="rect">
            <a:avLst/>
          </a:prstGeom>
        </p:spPr>
      </p:pic>
      <p:pic>
        <p:nvPicPr>
          <p:cNvPr id="5" name="Picture 4"/>
          <p:cNvPicPr>
            <a:picLocks noChangeAspect="1"/>
          </p:cNvPicPr>
          <p:nvPr/>
        </p:nvPicPr>
        <p:blipFill>
          <a:blip r:embed="rId5"/>
          <a:stretch>
            <a:fillRect/>
          </a:stretch>
        </p:blipFill>
        <p:spPr>
          <a:xfrm rot="1031159">
            <a:off x="6138139" y="1060445"/>
            <a:ext cx="2394034" cy="3189340"/>
          </a:xfrm>
          <a:prstGeom prst="rect">
            <a:avLst/>
          </a:prstGeom>
        </p:spPr>
      </p:pic>
      <p:pic>
        <p:nvPicPr>
          <p:cNvPr id="6" name="Picture 5"/>
          <p:cNvPicPr>
            <a:picLocks noChangeAspect="1"/>
          </p:cNvPicPr>
          <p:nvPr/>
        </p:nvPicPr>
        <p:blipFill>
          <a:blip r:embed="rId6"/>
          <a:stretch>
            <a:fillRect/>
          </a:stretch>
        </p:blipFill>
        <p:spPr>
          <a:xfrm>
            <a:off x="3369626" y="994046"/>
            <a:ext cx="2350774" cy="321219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593831584"/>
              </p:ext>
            </p:extLst>
          </p:nvPr>
        </p:nvGraphicFramePr>
        <p:xfrm>
          <a:off x="1976198" y="3784116"/>
          <a:ext cx="2974358" cy="2132739"/>
        </p:xfrm>
        <a:graphic>
          <a:graphicData uri="http://schemas.openxmlformats.org/presentationml/2006/ole">
            <mc:AlternateContent xmlns:mc="http://schemas.openxmlformats.org/markup-compatibility/2006">
              <mc:Choice xmlns:v="urn:schemas-microsoft-com:vml" Requires="v">
                <p:oleObj spid="_x0000_s2064" name="Bitmap Image" r:id="rId7" imgW="5924520" imgH="4248000" progId="Paint.Picture">
                  <p:embed/>
                </p:oleObj>
              </mc:Choice>
              <mc:Fallback>
                <p:oleObj name="Bitmap Image" r:id="rId7" imgW="5924520" imgH="4248000" progId="Paint.Picture">
                  <p:embed/>
                  <p:pic>
                    <p:nvPicPr>
                      <p:cNvPr id="0" name=""/>
                      <p:cNvPicPr/>
                      <p:nvPr/>
                    </p:nvPicPr>
                    <p:blipFill>
                      <a:blip r:embed="rId8"/>
                      <a:stretch>
                        <a:fillRect/>
                      </a:stretch>
                    </p:blipFill>
                    <p:spPr>
                      <a:xfrm>
                        <a:off x="1976198" y="3784116"/>
                        <a:ext cx="2974358" cy="2132739"/>
                      </a:xfrm>
                      <a:prstGeom prst="rect">
                        <a:avLst/>
                      </a:prstGeom>
                    </p:spPr>
                  </p:pic>
                </p:oleObj>
              </mc:Fallback>
            </mc:AlternateContent>
          </a:graphicData>
        </a:graphic>
      </p:graphicFrame>
      <p:pic>
        <p:nvPicPr>
          <p:cNvPr id="2" name="Picture 1"/>
          <p:cNvPicPr>
            <a:picLocks noChangeAspect="1"/>
          </p:cNvPicPr>
          <p:nvPr/>
        </p:nvPicPr>
        <p:blipFill>
          <a:blip r:embed="rId9"/>
          <a:stretch>
            <a:fillRect/>
          </a:stretch>
        </p:blipFill>
        <p:spPr>
          <a:xfrm>
            <a:off x="5520855" y="2767069"/>
            <a:ext cx="2282168" cy="3204374"/>
          </a:xfrm>
          <a:prstGeom prst="rect">
            <a:avLst/>
          </a:prstGeom>
        </p:spPr>
      </p:pic>
    </p:spTree>
    <p:extLst>
      <p:ext uri="{BB962C8B-B14F-4D97-AF65-F5344CB8AC3E}">
        <p14:creationId xmlns:p14="http://schemas.microsoft.com/office/powerpoint/2010/main" val="2676899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492759"/>
            <a:ext cx="8229600" cy="660825"/>
          </a:xfrm>
        </p:spPr>
        <p:txBody>
          <a:bodyPr/>
          <a:lstStyle/>
          <a:p>
            <a:pPr algn="ctr"/>
            <a:r>
              <a:rPr lang="en-IE" dirty="0" smtClean="0"/>
              <a:t>Thank You</a:t>
            </a:r>
            <a:br>
              <a:rPr lang="en-IE" dirty="0" smtClean="0"/>
            </a:br>
            <a:r>
              <a:rPr lang="en-IE" dirty="0" smtClean="0"/>
              <a:t>&amp;</a:t>
            </a:r>
            <a:br>
              <a:rPr lang="en-IE" dirty="0" smtClean="0"/>
            </a:br>
            <a:r>
              <a:rPr lang="en-IE" dirty="0" smtClean="0"/>
              <a:t>Questions</a:t>
            </a:r>
            <a:endParaRPr lang="en-IE" dirty="0"/>
          </a:p>
        </p:txBody>
      </p:sp>
    </p:spTree>
    <p:extLst>
      <p:ext uri="{BB962C8B-B14F-4D97-AF65-F5344CB8AC3E}">
        <p14:creationId xmlns:p14="http://schemas.microsoft.com/office/powerpoint/2010/main" val="1930146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786" y="825780"/>
            <a:ext cx="3213931" cy="1330223"/>
          </a:xfrm>
          <a:prstGeom prst="rect">
            <a:avLst/>
          </a:prstGeom>
        </p:spPr>
      </p:pic>
      <p:sp>
        <p:nvSpPr>
          <p:cNvPr id="8" name="TextBox 7"/>
          <p:cNvSpPr txBox="1"/>
          <p:nvPr/>
        </p:nvSpPr>
        <p:spPr>
          <a:xfrm>
            <a:off x="1991360" y="3987620"/>
            <a:ext cx="5276426" cy="1631216"/>
          </a:xfrm>
          <a:prstGeom prst="rect">
            <a:avLst/>
          </a:prstGeom>
          <a:noFill/>
        </p:spPr>
        <p:txBody>
          <a:bodyPr wrap="square" rtlCol="0">
            <a:spAutoFit/>
          </a:bodyPr>
          <a:lstStyle/>
          <a:p>
            <a:pPr algn="ctr"/>
            <a:r>
              <a:rPr lang="en-IE" sz="2000" b="1" dirty="0" smtClean="0"/>
              <a:t>130 coach awards</a:t>
            </a:r>
          </a:p>
          <a:p>
            <a:pPr algn="ctr"/>
            <a:endParaRPr lang="en-IE" sz="2000" b="1" dirty="0" smtClean="0"/>
          </a:p>
          <a:p>
            <a:pPr algn="ctr"/>
            <a:r>
              <a:rPr lang="en-IE" sz="2000" b="1" dirty="0" smtClean="0"/>
              <a:t>53 </a:t>
            </a:r>
            <a:r>
              <a:rPr lang="en-IE" sz="2000" b="1" dirty="0" smtClean="0"/>
              <a:t>NGBs</a:t>
            </a:r>
          </a:p>
          <a:p>
            <a:pPr algn="ctr"/>
            <a:endParaRPr lang="en-IE" sz="2000" b="1" dirty="0" smtClean="0"/>
          </a:p>
          <a:p>
            <a:pPr algn="ctr"/>
            <a:r>
              <a:rPr lang="en-IE" sz="2000" b="1" dirty="0" smtClean="0"/>
              <a:t>20,000-25,000 coaches certified annually</a:t>
            </a:r>
            <a:endParaRPr lang="en-IE" sz="2000" b="1" dirty="0"/>
          </a:p>
        </p:txBody>
      </p:sp>
      <p:sp>
        <p:nvSpPr>
          <p:cNvPr id="9" name="Right Arrow 8"/>
          <p:cNvSpPr/>
          <p:nvPr/>
        </p:nvSpPr>
        <p:spPr>
          <a:xfrm rot="16200000">
            <a:off x="4063366" y="2784482"/>
            <a:ext cx="903514" cy="402772"/>
          </a:xfrm>
          <a:prstGeom prst="rightArrow">
            <a:avLst/>
          </a:prstGeom>
          <a:solidFill>
            <a:srgbClr val="EE770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118" y="1639662"/>
            <a:ext cx="1222250" cy="122225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5652" y="3330774"/>
            <a:ext cx="1304547" cy="1307595"/>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947" y="3437626"/>
            <a:ext cx="1304547" cy="1301499"/>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6775" y="1592605"/>
            <a:ext cx="1243587" cy="1243587"/>
          </a:xfrm>
          <a:prstGeom prst="rect">
            <a:avLst/>
          </a:prstGeom>
        </p:spPr>
      </p:pic>
    </p:spTree>
    <p:extLst>
      <p:ext uri="{BB962C8B-B14F-4D97-AF65-F5344CB8AC3E}">
        <p14:creationId xmlns:p14="http://schemas.microsoft.com/office/powerpoint/2010/main" val="3305464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3662" y="2178556"/>
            <a:ext cx="8056774" cy="3389123"/>
          </a:xfr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a:lstStyle/>
          <a:p>
            <a:pPr marL="457200" indent="-457200" algn="ctr">
              <a:buFont typeface="+mj-lt"/>
              <a:buAutoNum type="arabicPeriod"/>
            </a:pPr>
            <a:r>
              <a:rPr lang="en-IE" dirty="0" smtClean="0"/>
              <a:t>Develop the Programme and Support Materials</a:t>
            </a:r>
          </a:p>
          <a:p>
            <a:pPr algn="ctr"/>
            <a:endParaRPr lang="en-IE" dirty="0" smtClean="0"/>
          </a:p>
          <a:p>
            <a:pPr algn="ctr"/>
            <a:endParaRPr lang="en-IE" dirty="0" smtClean="0"/>
          </a:p>
          <a:p>
            <a:pPr marL="457200" indent="-457200" algn="ctr">
              <a:buFont typeface="+mj-lt"/>
              <a:buAutoNum type="arabicPeriod" startAt="2"/>
            </a:pPr>
            <a:r>
              <a:rPr lang="en-IE" dirty="0" smtClean="0"/>
              <a:t>External Programme Review</a:t>
            </a:r>
          </a:p>
          <a:p>
            <a:pPr algn="ctr"/>
            <a:endParaRPr lang="en-IE" dirty="0" smtClean="0"/>
          </a:p>
          <a:p>
            <a:pPr algn="ctr"/>
            <a:endParaRPr lang="en-IE" dirty="0" smtClean="0"/>
          </a:p>
          <a:p>
            <a:pPr marL="457200" indent="-457200" algn="ctr">
              <a:buFont typeface="+mj-lt"/>
              <a:buAutoNum type="arabicPeriod" startAt="3"/>
            </a:pPr>
            <a:r>
              <a:rPr lang="en-IE" dirty="0" smtClean="0"/>
              <a:t>Approval by Sport Ireland Education and Training Council</a:t>
            </a:r>
            <a:endParaRPr lang="en-IE" dirty="0"/>
          </a:p>
        </p:txBody>
      </p:sp>
      <p:sp>
        <p:nvSpPr>
          <p:cNvPr id="3" name="Title 2"/>
          <p:cNvSpPr>
            <a:spLocks noGrp="1"/>
          </p:cNvSpPr>
          <p:nvPr>
            <p:ph type="title"/>
          </p:nvPr>
        </p:nvSpPr>
        <p:spPr>
          <a:xfrm>
            <a:off x="583662" y="625262"/>
            <a:ext cx="8229600" cy="660825"/>
          </a:xfrm>
        </p:spPr>
        <p:txBody>
          <a:bodyPr/>
          <a:lstStyle/>
          <a:p>
            <a:pPr algn="ctr"/>
            <a:r>
              <a:rPr lang="en-IE" dirty="0" smtClean="0"/>
              <a:t>Steps for Developing CDPI </a:t>
            </a:r>
            <a:r>
              <a:rPr lang="en-IE" dirty="0" smtClean="0"/>
              <a:t>Programmes</a:t>
            </a:r>
            <a:endParaRPr lang="en-IE" dirty="0"/>
          </a:p>
        </p:txBody>
      </p:sp>
    </p:spTree>
    <p:extLst>
      <p:ext uri="{BB962C8B-B14F-4D97-AF65-F5344CB8AC3E}">
        <p14:creationId xmlns:p14="http://schemas.microsoft.com/office/powerpoint/2010/main" val="3118631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2452" y="1074503"/>
            <a:ext cx="8327707" cy="4770883"/>
          </a:xfrm>
        </p:spPr>
        <p:txBody>
          <a:bodyPr/>
          <a:lstStyle/>
          <a:p>
            <a:pPr marL="342900" indent="-342900">
              <a:buFont typeface="Arial" panose="020B0604020202020204" pitchFamily="34" charset="0"/>
              <a:buChar char="•"/>
            </a:pPr>
            <a:r>
              <a:rPr lang="en-GB" sz="2200" b="0" dirty="0"/>
              <a:t>Complete Programme Scoping document</a:t>
            </a:r>
          </a:p>
          <a:p>
            <a:endParaRPr lang="en-GB" sz="1600" b="0" dirty="0"/>
          </a:p>
          <a:p>
            <a:pPr marL="985838" lvl="4" indent="-342900">
              <a:buFont typeface="Wingdings" panose="05000000000000000000" pitchFamily="2" charset="2"/>
              <a:buChar char="q"/>
            </a:pPr>
            <a:r>
              <a:rPr lang="en-GB" dirty="0"/>
              <a:t>Title of the programme</a:t>
            </a:r>
          </a:p>
          <a:p>
            <a:pPr marL="985838" lvl="4" indent="-342900">
              <a:buFont typeface="Wingdings" panose="05000000000000000000" pitchFamily="2" charset="2"/>
              <a:buChar char="q"/>
            </a:pPr>
            <a:r>
              <a:rPr lang="en-GB" dirty="0"/>
              <a:t>Target learners</a:t>
            </a:r>
          </a:p>
          <a:p>
            <a:pPr marL="985838" lvl="4" indent="-342900">
              <a:buFont typeface="Wingdings" panose="05000000000000000000" pitchFamily="2" charset="2"/>
              <a:buChar char="q"/>
            </a:pPr>
            <a:r>
              <a:rPr lang="en-GB" dirty="0"/>
              <a:t>Rationale for the programme</a:t>
            </a:r>
          </a:p>
          <a:p>
            <a:pPr marL="985838" lvl="4" indent="-342900">
              <a:buFont typeface="Wingdings" panose="05000000000000000000" pitchFamily="2" charset="2"/>
              <a:buChar char="q"/>
            </a:pPr>
            <a:r>
              <a:rPr lang="en-GB" dirty="0"/>
              <a:t>Alignment with </a:t>
            </a:r>
            <a:r>
              <a:rPr lang="en-GB" dirty="0" smtClean="0"/>
              <a:t>NGB goals</a:t>
            </a:r>
            <a:endParaRPr lang="en-GB" dirty="0"/>
          </a:p>
          <a:p>
            <a:pPr marL="985838" lvl="4" indent="-342900">
              <a:buFont typeface="Wingdings" panose="05000000000000000000" pitchFamily="2" charset="2"/>
              <a:buChar char="q"/>
            </a:pPr>
            <a:r>
              <a:rPr lang="en-GB" dirty="0"/>
              <a:t>Identification of relevant partners</a:t>
            </a:r>
          </a:p>
          <a:p>
            <a:pPr marL="985838" lvl="4" indent="-342900">
              <a:buFont typeface="Wingdings" panose="05000000000000000000" pitchFamily="2" charset="2"/>
              <a:buChar char="q"/>
            </a:pPr>
            <a:r>
              <a:rPr lang="en-GB" dirty="0"/>
              <a:t>Broad programme learning outcomes &amp; delivery format</a:t>
            </a:r>
          </a:p>
          <a:p>
            <a:pPr marL="985838" lvl="4" indent="-342900">
              <a:buFont typeface="Wingdings" panose="05000000000000000000" pitchFamily="2" charset="2"/>
              <a:buChar char="q"/>
            </a:pPr>
            <a:r>
              <a:rPr lang="en-GB" dirty="0"/>
              <a:t>Potential links to relevant awards or frameworks</a:t>
            </a:r>
          </a:p>
          <a:p>
            <a:pPr marL="985838" lvl="4" indent="-342900">
              <a:buFont typeface="Wingdings" panose="05000000000000000000" pitchFamily="2" charset="2"/>
              <a:buChar char="q"/>
            </a:pPr>
            <a:r>
              <a:rPr lang="en-GB" dirty="0"/>
              <a:t>Timeline for development of </a:t>
            </a:r>
            <a:r>
              <a:rPr lang="en-GB" dirty="0" smtClean="0"/>
              <a:t>programme</a:t>
            </a:r>
            <a:endParaRPr lang="en-GB" dirty="0"/>
          </a:p>
          <a:p>
            <a:pPr marL="985838" lvl="4" indent="-342900">
              <a:buFont typeface="Wingdings" panose="05000000000000000000" pitchFamily="2" charset="2"/>
              <a:buChar char="q"/>
            </a:pPr>
            <a:r>
              <a:rPr lang="en-GB" dirty="0"/>
              <a:t>Resources required</a:t>
            </a:r>
          </a:p>
          <a:p>
            <a:endParaRPr lang="en-GB" sz="1200" b="0" dirty="0"/>
          </a:p>
          <a:p>
            <a:pPr marL="342900" indent="-342900">
              <a:buFont typeface="Arial" panose="020B0604020202020204" pitchFamily="34" charset="0"/>
              <a:buChar char="•"/>
            </a:pPr>
            <a:r>
              <a:rPr lang="en-GB" sz="2200" b="0" dirty="0"/>
              <a:t>Discussion and Approval with </a:t>
            </a:r>
            <a:r>
              <a:rPr lang="en-IE" sz="2200" b="0" dirty="0" smtClean="0"/>
              <a:t>Sport Ireland Coach Education Officer</a:t>
            </a:r>
            <a:endParaRPr lang="en-IE" sz="2200" b="0" dirty="0"/>
          </a:p>
          <a:p>
            <a:endParaRPr lang="en-IE" dirty="0"/>
          </a:p>
        </p:txBody>
      </p:sp>
      <p:sp>
        <p:nvSpPr>
          <p:cNvPr id="3" name="Title 2"/>
          <p:cNvSpPr>
            <a:spLocks noGrp="1"/>
          </p:cNvSpPr>
          <p:nvPr>
            <p:ph type="title"/>
          </p:nvPr>
        </p:nvSpPr>
        <p:spPr>
          <a:xfrm>
            <a:off x="470156" y="218863"/>
            <a:ext cx="8229600" cy="660825"/>
          </a:xfrm>
        </p:spPr>
        <p:txBody>
          <a:bodyPr/>
          <a:lstStyle/>
          <a:p>
            <a:r>
              <a:rPr lang="en-IE" dirty="0"/>
              <a:t>Step 1: Develop the Programme</a:t>
            </a:r>
          </a:p>
        </p:txBody>
      </p:sp>
    </p:spTree>
    <p:extLst>
      <p:ext uri="{BB962C8B-B14F-4D97-AF65-F5344CB8AC3E}">
        <p14:creationId xmlns:p14="http://schemas.microsoft.com/office/powerpoint/2010/main" val="206057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8932" y="1372530"/>
            <a:ext cx="8632507" cy="4466083"/>
          </a:xfrm>
        </p:spPr>
        <p:txBody>
          <a:bodyPr/>
          <a:lstStyle/>
          <a:p>
            <a:pPr marL="630238" lvl="4" indent="-457200">
              <a:buFont typeface="Arial" panose="020B0604020202020204" pitchFamily="34" charset="0"/>
              <a:buChar char="•"/>
            </a:pPr>
            <a:r>
              <a:rPr lang="en-IE" dirty="0" smtClean="0">
                <a:solidFill>
                  <a:schemeClr val="bg1"/>
                </a:solidFill>
              </a:rPr>
              <a:t>Nominate </a:t>
            </a:r>
            <a:r>
              <a:rPr lang="en-IE" dirty="0" smtClean="0">
                <a:solidFill>
                  <a:schemeClr val="bg1"/>
                </a:solidFill>
              </a:rPr>
              <a:t>Programme Lead Officer</a:t>
            </a:r>
          </a:p>
          <a:p>
            <a:pPr marL="173038" lvl="4">
              <a:buNone/>
            </a:pPr>
            <a:endParaRPr lang="en-IE" dirty="0" smtClean="0">
              <a:solidFill>
                <a:schemeClr val="bg1"/>
              </a:solidFill>
            </a:endParaRPr>
          </a:p>
          <a:p>
            <a:pPr marL="630238" lvl="4" indent="-457200">
              <a:buFont typeface="Arial" panose="020B0604020202020204" pitchFamily="34" charset="0"/>
              <a:buChar char="•"/>
            </a:pPr>
            <a:r>
              <a:rPr lang="en-IE" dirty="0" smtClean="0">
                <a:solidFill>
                  <a:schemeClr val="bg1"/>
                </a:solidFill>
              </a:rPr>
              <a:t>Establish NGB Programme Development Team</a:t>
            </a:r>
          </a:p>
          <a:p>
            <a:pPr marL="173038" lvl="4">
              <a:buNone/>
            </a:pPr>
            <a:endParaRPr lang="en-IE" dirty="0" smtClean="0">
              <a:solidFill>
                <a:schemeClr val="bg1"/>
              </a:solidFill>
            </a:endParaRPr>
          </a:p>
          <a:p>
            <a:pPr marL="630238" lvl="4" indent="-457200">
              <a:buFont typeface="Arial" panose="020B0604020202020204" pitchFamily="34" charset="0"/>
              <a:buChar char="•"/>
            </a:pPr>
            <a:r>
              <a:rPr lang="en-IE" dirty="0" smtClean="0">
                <a:solidFill>
                  <a:schemeClr val="bg1"/>
                </a:solidFill>
              </a:rPr>
              <a:t>Document programme on </a:t>
            </a:r>
            <a:r>
              <a:rPr lang="en-IE" u="sng" dirty="0" smtClean="0">
                <a:solidFill>
                  <a:schemeClr val="bg1"/>
                </a:solidFill>
              </a:rPr>
              <a:t>CDPI </a:t>
            </a:r>
            <a:r>
              <a:rPr lang="en-IE" u="sng" dirty="0" err="1" smtClean="0">
                <a:solidFill>
                  <a:schemeClr val="bg1"/>
                </a:solidFill>
              </a:rPr>
              <a:t>Prog</a:t>
            </a:r>
            <a:r>
              <a:rPr lang="en-IE" u="sng" dirty="0" smtClean="0">
                <a:solidFill>
                  <a:schemeClr val="bg1"/>
                </a:solidFill>
              </a:rPr>
              <a:t> Descriptor Template </a:t>
            </a:r>
            <a:r>
              <a:rPr lang="en-IE" dirty="0" smtClean="0">
                <a:solidFill>
                  <a:schemeClr val="bg1"/>
                </a:solidFill>
              </a:rPr>
              <a:t>(CDPI Standard)</a:t>
            </a:r>
          </a:p>
          <a:p>
            <a:pPr marL="173038" lvl="4">
              <a:buNone/>
            </a:pPr>
            <a:endParaRPr lang="en-IE" dirty="0" smtClean="0">
              <a:solidFill>
                <a:schemeClr val="bg1"/>
              </a:solidFill>
            </a:endParaRPr>
          </a:p>
          <a:p>
            <a:pPr marL="630238" lvl="4" indent="-457200">
              <a:buFont typeface="Arial" panose="020B0604020202020204" pitchFamily="34" charset="0"/>
              <a:buChar char="•"/>
            </a:pPr>
            <a:r>
              <a:rPr lang="en-IE" dirty="0" smtClean="0">
                <a:solidFill>
                  <a:schemeClr val="bg1"/>
                </a:solidFill>
              </a:rPr>
              <a:t>Develop support materials e.g. Assessment strategy, Coach Developer Resources, Coach Notes/Handbook</a:t>
            </a:r>
          </a:p>
          <a:p>
            <a:pPr marL="173038" lvl="4">
              <a:buNone/>
            </a:pPr>
            <a:endParaRPr lang="en-IE" dirty="0" smtClean="0">
              <a:solidFill>
                <a:schemeClr val="bg1"/>
              </a:solidFill>
            </a:endParaRPr>
          </a:p>
          <a:p>
            <a:pPr marL="630238" lvl="4" indent="-457200">
              <a:buFont typeface="Arial" panose="020B0604020202020204" pitchFamily="34" charset="0"/>
              <a:buChar char="•"/>
            </a:pPr>
            <a:r>
              <a:rPr lang="en-IE" dirty="0" smtClean="0">
                <a:solidFill>
                  <a:schemeClr val="bg1"/>
                </a:solidFill>
              </a:rPr>
              <a:t>Complete Self-Evaluation Report (Self-Assessment against CDPI Approval Criteria)</a:t>
            </a:r>
          </a:p>
          <a:p>
            <a:endParaRPr lang="en-IE" dirty="0" smtClean="0"/>
          </a:p>
        </p:txBody>
      </p:sp>
      <p:sp>
        <p:nvSpPr>
          <p:cNvPr id="3" name="Title 2"/>
          <p:cNvSpPr>
            <a:spLocks noGrp="1"/>
          </p:cNvSpPr>
          <p:nvPr>
            <p:ph type="title"/>
          </p:nvPr>
        </p:nvSpPr>
        <p:spPr>
          <a:xfrm>
            <a:off x="460799" y="347555"/>
            <a:ext cx="8229600" cy="660825"/>
          </a:xfrm>
        </p:spPr>
        <p:txBody>
          <a:bodyPr/>
          <a:lstStyle/>
          <a:p>
            <a:r>
              <a:rPr lang="en-IE" dirty="0" smtClean="0"/>
              <a:t>Step 1: Develop the Programme</a:t>
            </a:r>
            <a:endParaRPr lang="en-IE" dirty="0"/>
          </a:p>
        </p:txBody>
      </p:sp>
    </p:spTree>
    <p:extLst>
      <p:ext uri="{BB962C8B-B14F-4D97-AF65-F5344CB8AC3E}">
        <p14:creationId xmlns:p14="http://schemas.microsoft.com/office/powerpoint/2010/main" val="76927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5328" y="1189649"/>
            <a:ext cx="8646752" cy="4974083"/>
          </a:xfrm>
        </p:spPr>
        <p:txBody>
          <a:bodyPr/>
          <a:lstStyle/>
          <a:p>
            <a:pPr marL="457200" indent="-457200">
              <a:buFont typeface="+mj-lt"/>
              <a:buAutoNum type="arabicPeriod"/>
            </a:pPr>
            <a:r>
              <a:rPr lang="en-IE" b="0" dirty="0" smtClean="0"/>
              <a:t>Learning outcomes are consistent with the </a:t>
            </a:r>
            <a:r>
              <a:rPr lang="en-IE" b="0" u="sng" dirty="0" smtClean="0"/>
              <a:t>CDPI award </a:t>
            </a:r>
            <a:r>
              <a:rPr lang="en-IE" b="0" dirty="0" smtClean="0"/>
              <a:t>sought</a:t>
            </a:r>
          </a:p>
          <a:p>
            <a:pPr marL="457200" indent="-457200">
              <a:buFont typeface="+mj-lt"/>
              <a:buAutoNum type="arabicPeriod"/>
            </a:pPr>
            <a:r>
              <a:rPr lang="en-IE" b="0" dirty="0" smtClean="0"/>
              <a:t>Satisfactory </a:t>
            </a:r>
            <a:r>
              <a:rPr lang="en-IE" b="0" u="sng" dirty="0" smtClean="0"/>
              <a:t>rationale</a:t>
            </a:r>
            <a:r>
              <a:rPr lang="en-IE" b="0" dirty="0" smtClean="0"/>
              <a:t> for the programme &amp; stakeholder involvement</a:t>
            </a:r>
          </a:p>
          <a:p>
            <a:pPr marL="457200" indent="-457200">
              <a:buFont typeface="+mj-lt"/>
              <a:buAutoNum type="arabicPeriod"/>
            </a:pPr>
            <a:r>
              <a:rPr lang="en-IE" b="0" dirty="0" smtClean="0"/>
              <a:t>Arrangements for </a:t>
            </a:r>
            <a:r>
              <a:rPr lang="en-IE" b="0" u="sng" dirty="0" smtClean="0"/>
              <a:t>Access, Transfer &amp; Progression</a:t>
            </a:r>
          </a:p>
          <a:p>
            <a:pPr marL="457200" indent="-457200">
              <a:buFont typeface="+mj-lt"/>
              <a:buAutoNum type="arabicPeriod"/>
            </a:pPr>
            <a:r>
              <a:rPr lang="en-IE" b="0" dirty="0" smtClean="0"/>
              <a:t>Criteria &amp; Procedure for </a:t>
            </a:r>
            <a:r>
              <a:rPr lang="en-IE" b="0" u="sng" dirty="0" smtClean="0"/>
              <a:t>Recognition of Prior Learning</a:t>
            </a:r>
          </a:p>
          <a:p>
            <a:pPr marL="457200" indent="-457200">
              <a:buFont typeface="+mj-lt"/>
              <a:buAutoNum type="arabicPeriod"/>
            </a:pPr>
            <a:r>
              <a:rPr lang="en-IE" b="0" dirty="0" smtClean="0"/>
              <a:t>Clear &amp; appropriate </a:t>
            </a:r>
            <a:r>
              <a:rPr lang="en-IE" b="0" u="sng" dirty="0" smtClean="0"/>
              <a:t>info for learners</a:t>
            </a:r>
          </a:p>
          <a:p>
            <a:pPr marL="457200" indent="-457200">
              <a:buFont typeface="+mj-lt"/>
              <a:buAutoNum type="arabicPeriod"/>
            </a:pPr>
            <a:r>
              <a:rPr lang="en-IE" b="0" dirty="0" smtClean="0"/>
              <a:t>Documented and well-structured programme </a:t>
            </a:r>
            <a:r>
              <a:rPr lang="en-IE" b="0" u="sng" dirty="0" smtClean="0"/>
              <a:t>syllabus</a:t>
            </a:r>
          </a:p>
          <a:p>
            <a:pPr marL="457200" indent="-457200">
              <a:buFont typeface="+mj-lt"/>
              <a:buAutoNum type="arabicPeriod"/>
            </a:pPr>
            <a:r>
              <a:rPr lang="en-IE" b="0" dirty="0" smtClean="0"/>
              <a:t>Sound </a:t>
            </a:r>
            <a:r>
              <a:rPr lang="en-IE" b="0" u="sng" dirty="0" smtClean="0"/>
              <a:t>teaching and learning </a:t>
            </a:r>
            <a:r>
              <a:rPr lang="en-IE" b="0" dirty="0" smtClean="0"/>
              <a:t>strategies</a:t>
            </a:r>
          </a:p>
          <a:p>
            <a:pPr marL="457200" indent="-457200">
              <a:buFont typeface="+mj-lt"/>
              <a:buAutoNum type="arabicPeriod"/>
            </a:pPr>
            <a:r>
              <a:rPr lang="en-IE" b="0" dirty="0" smtClean="0"/>
              <a:t>Sufficient qualified and capable </a:t>
            </a:r>
            <a:r>
              <a:rPr lang="en-IE" b="0" u="sng" dirty="0" smtClean="0"/>
              <a:t>Coach Developers </a:t>
            </a:r>
            <a:r>
              <a:rPr lang="en-IE" b="0" dirty="0" smtClean="0"/>
              <a:t>&amp; support staff</a:t>
            </a:r>
          </a:p>
          <a:p>
            <a:pPr marL="457200" indent="-457200">
              <a:buFont typeface="+mj-lt"/>
              <a:buAutoNum type="arabicPeriod"/>
            </a:pPr>
            <a:r>
              <a:rPr lang="en-IE" b="0" dirty="0" smtClean="0"/>
              <a:t>Sufficient time for </a:t>
            </a:r>
            <a:r>
              <a:rPr lang="en-IE" b="0" u="sng" dirty="0" smtClean="0"/>
              <a:t>practical work </a:t>
            </a:r>
            <a:r>
              <a:rPr lang="en-IE" b="0" dirty="0" smtClean="0"/>
              <a:t>for learners to apply content</a:t>
            </a:r>
          </a:p>
          <a:p>
            <a:pPr marL="457200" indent="-457200">
              <a:buFont typeface="+mj-lt"/>
              <a:buAutoNum type="arabicPeriod"/>
            </a:pPr>
            <a:r>
              <a:rPr lang="en-IE" b="0" dirty="0" smtClean="0"/>
              <a:t>Appropriate </a:t>
            </a:r>
            <a:r>
              <a:rPr lang="en-IE" b="0" u="sng" dirty="0" smtClean="0"/>
              <a:t>materials and guidelines </a:t>
            </a:r>
            <a:r>
              <a:rPr lang="en-IE" b="0" dirty="0" smtClean="0"/>
              <a:t>for Coach Developers</a:t>
            </a:r>
          </a:p>
          <a:p>
            <a:pPr marL="457200" indent="-457200">
              <a:buFont typeface="+mj-lt"/>
              <a:buAutoNum type="arabicPeriod"/>
            </a:pPr>
            <a:r>
              <a:rPr lang="en-IE" b="0" dirty="0" smtClean="0"/>
              <a:t>Sound and clearly documented </a:t>
            </a:r>
            <a:r>
              <a:rPr lang="en-IE" b="0" u="sng" dirty="0" smtClean="0"/>
              <a:t>assessment</a:t>
            </a:r>
            <a:r>
              <a:rPr lang="en-IE" b="0" dirty="0" smtClean="0"/>
              <a:t> process</a:t>
            </a:r>
          </a:p>
          <a:p>
            <a:pPr marL="457200" indent="-457200">
              <a:buFont typeface="+mj-lt"/>
              <a:buAutoNum type="arabicPeriod"/>
            </a:pPr>
            <a:r>
              <a:rPr lang="en-IE" b="0" dirty="0" smtClean="0"/>
              <a:t>Human, financial and physical </a:t>
            </a:r>
            <a:r>
              <a:rPr lang="en-IE" b="0" u="sng" dirty="0" smtClean="0"/>
              <a:t>resources</a:t>
            </a:r>
            <a:r>
              <a:rPr lang="en-IE" b="0" dirty="0" smtClean="0"/>
              <a:t> identified</a:t>
            </a:r>
          </a:p>
          <a:p>
            <a:pPr marL="457200" indent="-457200">
              <a:buFont typeface="+mj-lt"/>
              <a:buAutoNum type="arabicPeriod"/>
            </a:pPr>
            <a:r>
              <a:rPr lang="en-IE" b="0" dirty="0" smtClean="0"/>
              <a:t>Well-presented &amp; appropriate programme </a:t>
            </a:r>
            <a:r>
              <a:rPr lang="en-IE" b="0" u="sng" dirty="0" smtClean="0"/>
              <a:t>materials/resources</a:t>
            </a:r>
          </a:p>
        </p:txBody>
      </p:sp>
      <p:sp>
        <p:nvSpPr>
          <p:cNvPr id="4" name="Title 3"/>
          <p:cNvSpPr>
            <a:spLocks noGrp="1"/>
          </p:cNvSpPr>
          <p:nvPr>
            <p:ph type="title"/>
          </p:nvPr>
        </p:nvSpPr>
        <p:spPr>
          <a:xfrm>
            <a:off x="375328" y="428835"/>
            <a:ext cx="8229600" cy="660825"/>
          </a:xfrm>
        </p:spPr>
        <p:txBody>
          <a:bodyPr/>
          <a:lstStyle/>
          <a:p>
            <a:r>
              <a:rPr lang="en-IE" dirty="0" smtClean="0"/>
              <a:t>CDPI Approval Criteria (x 13)</a:t>
            </a:r>
            <a:endParaRPr lang="en-IE" dirty="0"/>
          </a:p>
        </p:txBody>
      </p:sp>
    </p:spTree>
    <p:extLst>
      <p:ext uri="{BB962C8B-B14F-4D97-AF65-F5344CB8AC3E}">
        <p14:creationId xmlns:p14="http://schemas.microsoft.com/office/powerpoint/2010/main" val="398793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8932" y="1176103"/>
            <a:ext cx="8632507" cy="4466083"/>
          </a:xfrm>
        </p:spPr>
        <p:txBody>
          <a:bodyPr/>
          <a:lstStyle/>
          <a:p>
            <a:pPr marL="630238" lvl="4" indent="-457200">
              <a:buFont typeface="Arial" panose="020B0604020202020204" pitchFamily="34" charset="0"/>
              <a:buChar char="•"/>
            </a:pPr>
            <a:r>
              <a:rPr lang="en-IE" dirty="0" smtClean="0">
                <a:solidFill>
                  <a:schemeClr val="bg1"/>
                </a:solidFill>
              </a:rPr>
              <a:t>Sport Ireland Panel of External Programme Reviewers</a:t>
            </a:r>
          </a:p>
          <a:p>
            <a:pPr marL="173038" lvl="4">
              <a:buNone/>
            </a:pPr>
            <a:endParaRPr lang="en-IE" dirty="0" smtClean="0">
              <a:solidFill>
                <a:schemeClr val="bg1"/>
              </a:solidFill>
            </a:endParaRPr>
          </a:p>
          <a:p>
            <a:pPr marL="630238" lvl="4" indent="-457200">
              <a:buFont typeface="Arial" panose="020B0604020202020204" pitchFamily="34" charset="0"/>
              <a:buChar char="•"/>
            </a:pPr>
            <a:r>
              <a:rPr lang="en-IE" dirty="0" smtClean="0">
                <a:solidFill>
                  <a:schemeClr val="bg1"/>
                </a:solidFill>
              </a:rPr>
              <a:t>Minimum of two External Programme Reviewers (4-6 weeks)</a:t>
            </a:r>
          </a:p>
          <a:p>
            <a:pPr marL="173038" lvl="4">
              <a:buNone/>
            </a:pPr>
            <a:endParaRPr lang="en-IE" dirty="0" smtClean="0">
              <a:solidFill>
                <a:schemeClr val="bg1"/>
              </a:solidFill>
            </a:endParaRPr>
          </a:p>
          <a:p>
            <a:pPr marL="630238" lvl="4" indent="-457200">
              <a:buFont typeface="Arial" panose="020B0604020202020204" pitchFamily="34" charset="0"/>
              <a:buChar char="•"/>
            </a:pPr>
            <a:r>
              <a:rPr lang="en-IE" dirty="0" smtClean="0">
                <a:solidFill>
                  <a:schemeClr val="bg1"/>
                </a:solidFill>
              </a:rPr>
              <a:t>Review programme (and support materials) against CDPI standard and approval criteria</a:t>
            </a:r>
          </a:p>
          <a:p>
            <a:pPr marL="173038" lvl="4">
              <a:buNone/>
            </a:pPr>
            <a:endParaRPr lang="en-IE" dirty="0" smtClean="0">
              <a:solidFill>
                <a:schemeClr val="bg1"/>
              </a:solidFill>
            </a:endParaRPr>
          </a:p>
          <a:p>
            <a:pPr marL="630238" lvl="4" indent="-457200">
              <a:buFont typeface="Arial" panose="020B0604020202020204" pitchFamily="34" charset="0"/>
              <a:buChar char="•"/>
            </a:pPr>
            <a:r>
              <a:rPr lang="en-IE" dirty="0" smtClean="0">
                <a:solidFill>
                  <a:schemeClr val="bg1"/>
                </a:solidFill>
              </a:rPr>
              <a:t>Complete an External Programme Review Report</a:t>
            </a:r>
          </a:p>
          <a:p>
            <a:pPr marL="630238" lvl="4" indent="-457200">
              <a:buFont typeface="Arial" panose="020B0604020202020204" pitchFamily="34" charset="0"/>
              <a:buChar char="•"/>
            </a:pPr>
            <a:endParaRPr lang="en-IE" dirty="0" smtClean="0">
              <a:solidFill>
                <a:schemeClr val="bg1"/>
              </a:solidFill>
            </a:endParaRPr>
          </a:p>
          <a:p>
            <a:pPr marL="630238" lvl="4" indent="-457200">
              <a:buFont typeface="Arial" panose="020B0604020202020204" pitchFamily="34" charset="0"/>
              <a:buChar char="•"/>
            </a:pPr>
            <a:r>
              <a:rPr lang="en-IE" dirty="0" smtClean="0">
                <a:solidFill>
                  <a:schemeClr val="bg1"/>
                </a:solidFill>
              </a:rPr>
              <a:t>NGB Programme Lead Officer considers recommendations in Report and </a:t>
            </a:r>
            <a:r>
              <a:rPr lang="en-IE" dirty="0" smtClean="0">
                <a:solidFill>
                  <a:schemeClr val="bg1"/>
                </a:solidFill>
              </a:rPr>
              <a:t>completes </a:t>
            </a:r>
            <a:r>
              <a:rPr lang="en-IE" dirty="0" smtClean="0">
                <a:solidFill>
                  <a:schemeClr val="bg1"/>
                </a:solidFill>
              </a:rPr>
              <a:t>any subsequent action deemed necessary</a:t>
            </a:r>
          </a:p>
          <a:p>
            <a:pPr marL="630238" lvl="4" indent="-457200">
              <a:buFont typeface="Arial" panose="020B0604020202020204" pitchFamily="34" charset="0"/>
              <a:buChar char="•"/>
            </a:pPr>
            <a:endParaRPr lang="en-IE" dirty="0">
              <a:solidFill>
                <a:schemeClr val="bg1"/>
              </a:solidFill>
            </a:endParaRPr>
          </a:p>
          <a:p>
            <a:pPr marL="630238" lvl="4" indent="-457200">
              <a:buFont typeface="Arial" panose="020B0604020202020204" pitchFamily="34" charset="0"/>
              <a:buChar char="•"/>
            </a:pPr>
            <a:r>
              <a:rPr lang="en-IE" dirty="0" smtClean="0">
                <a:solidFill>
                  <a:schemeClr val="bg1"/>
                </a:solidFill>
              </a:rPr>
              <a:t>Amended programme is then ready to proceed to Step 3</a:t>
            </a:r>
          </a:p>
          <a:p>
            <a:pPr marL="173038" lvl="4">
              <a:buNone/>
            </a:pPr>
            <a:endParaRPr lang="en-IE" dirty="0" smtClean="0">
              <a:solidFill>
                <a:schemeClr val="bg1"/>
              </a:solidFill>
            </a:endParaRPr>
          </a:p>
          <a:p>
            <a:endParaRPr lang="en-IE" dirty="0" smtClean="0"/>
          </a:p>
        </p:txBody>
      </p:sp>
      <p:sp>
        <p:nvSpPr>
          <p:cNvPr id="3" name="Title 2"/>
          <p:cNvSpPr>
            <a:spLocks noGrp="1"/>
          </p:cNvSpPr>
          <p:nvPr>
            <p:ph type="title"/>
          </p:nvPr>
        </p:nvSpPr>
        <p:spPr>
          <a:xfrm>
            <a:off x="460799" y="347555"/>
            <a:ext cx="8629014" cy="660825"/>
          </a:xfrm>
        </p:spPr>
        <p:txBody>
          <a:bodyPr/>
          <a:lstStyle/>
          <a:p>
            <a:r>
              <a:rPr lang="en-IE" sz="3800" dirty="0" smtClean="0"/>
              <a:t>Step 2: External Programme Review</a:t>
            </a:r>
            <a:endParaRPr lang="en-IE" sz="3800" dirty="0"/>
          </a:p>
        </p:txBody>
      </p:sp>
    </p:spTree>
    <p:extLst>
      <p:ext uri="{BB962C8B-B14F-4D97-AF65-F5344CB8AC3E}">
        <p14:creationId xmlns:p14="http://schemas.microsoft.com/office/powerpoint/2010/main" val="330739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2799" y="1173434"/>
            <a:ext cx="8530907" cy="2231096"/>
          </a:xfrm>
        </p:spPr>
        <p:txBody>
          <a:bodyPr/>
          <a:lstStyle/>
          <a:p>
            <a:pPr marL="630238" lvl="4" indent="-457200">
              <a:buFont typeface="Arial" panose="020B0604020202020204" pitchFamily="34" charset="0"/>
              <a:buChar char="•"/>
            </a:pPr>
            <a:r>
              <a:rPr lang="en-IE" dirty="0" smtClean="0">
                <a:solidFill>
                  <a:schemeClr val="bg1"/>
                </a:solidFill>
              </a:rPr>
              <a:t>Guardians of the quality assurance of education and training across Sport Ireland Units.</a:t>
            </a:r>
          </a:p>
          <a:p>
            <a:pPr marL="173038" lvl="4">
              <a:buNone/>
            </a:pPr>
            <a:endParaRPr lang="en-IE" dirty="0" smtClean="0">
              <a:solidFill>
                <a:schemeClr val="bg1"/>
              </a:solidFill>
            </a:endParaRPr>
          </a:p>
          <a:p>
            <a:pPr marL="1165225" lvl="4" indent="-457200">
              <a:buFont typeface="Wingdings" panose="05000000000000000000" pitchFamily="2" charset="2"/>
              <a:buChar char="ü"/>
            </a:pPr>
            <a:r>
              <a:rPr lang="en-IE" dirty="0" smtClean="0">
                <a:solidFill>
                  <a:schemeClr val="bg1"/>
                </a:solidFill>
              </a:rPr>
              <a:t>Programme Descriptor Template and associated documents</a:t>
            </a:r>
          </a:p>
          <a:p>
            <a:pPr marL="1165225" lvl="4" indent="-457200">
              <a:buFont typeface="Wingdings" panose="05000000000000000000" pitchFamily="2" charset="2"/>
              <a:buChar char="ü"/>
            </a:pPr>
            <a:endParaRPr lang="en-IE" dirty="0" smtClean="0">
              <a:solidFill>
                <a:schemeClr val="bg1"/>
              </a:solidFill>
            </a:endParaRPr>
          </a:p>
          <a:p>
            <a:pPr marL="1165225" lvl="4" indent="-457200">
              <a:buFont typeface="Wingdings" panose="05000000000000000000" pitchFamily="2" charset="2"/>
              <a:buChar char="ü"/>
            </a:pPr>
            <a:r>
              <a:rPr lang="en-IE" dirty="0" smtClean="0">
                <a:solidFill>
                  <a:schemeClr val="bg1"/>
                </a:solidFill>
              </a:rPr>
              <a:t>Self-Evaluation Report </a:t>
            </a:r>
          </a:p>
          <a:p>
            <a:pPr marL="1165225" lvl="4" indent="-457200">
              <a:buFont typeface="Wingdings" panose="05000000000000000000" pitchFamily="2" charset="2"/>
              <a:buChar char="ü"/>
            </a:pPr>
            <a:endParaRPr lang="en-IE" dirty="0" smtClean="0">
              <a:solidFill>
                <a:schemeClr val="bg1"/>
              </a:solidFill>
            </a:endParaRPr>
          </a:p>
          <a:p>
            <a:pPr marL="1165225" lvl="4" indent="-457200">
              <a:buFont typeface="Wingdings" panose="05000000000000000000" pitchFamily="2" charset="2"/>
              <a:buChar char="ü"/>
            </a:pPr>
            <a:r>
              <a:rPr lang="en-IE" dirty="0" smtClean="0">
                <a:solidFill>
                  <a:schemeClr val="bg1"/>
                </a:solidFill>
              </a:rPr>
              <a:t>External Programme Review Reports</a:t>
            </a:r>
          </a:p>
          <a:p>
            <a:pPr marL="630238" lvl="4" indent="-457200">
              <a:buFont typeface="Arial" panose="020B0604020202020204" pitchFamily="34" charset="0"/>
              <a:buChar char="•"/>
            </a:pPr>
            <a:endParaRPr lang="en-IE" dirty="0">
              <a:solidFill>
                <a:schemeClr val="bg1"/>
              </a:solidFill>
            </a:endParaRPr>
          </a:p>
          <a:p>
            <a:pPr marL="630238" lvl="4" indent="-457200">
              <a:buFont typeface="Arial" panose="020B0604020202020204" pitchFamily="34" charset="0"/>
              <a:buChar char="•"/>
            </a:pPr>
            <a:r>
              <a:rPr lang="en-IE" dirty="0">
                <a:solidFill>
                  <a:schemeClr val="bg1"/>
                </a:solidFill>
              </a:rPr>
              <a:t>Approve the programme for delivery or refer programme back to NGB for further </a:t>
            </a:r>
            <a:r>
              <a:rPr lang="en-IE" dirty="0" smtClean="0">
                <a:solidFill>
                  <a:schemeClr val="bg1"/>
                </a:solidFill>
              </a:rPr>
              <a:t>work</a:t>
            </a:r>
          </a:p>
          <a:p>
            <a:pPr marL="630238" lvl="4" indent="-457200">
              <a:buFont typeface="Arial" panose="020B0604020202020204" pitchFamily="34" charset="0"/>
              <a:buChar char="•"/>
            </a:pPr>
            <a:endParaRPr lang="en-IE" dirty="0">
              <a:solidFill>
                <a:schemeClr val="bg1"/>
              </a:solidFill>
            </a:endParaRPr>
          </a:p>
          <a:p>
            <a:pPr marL="630238" lvl="4" indent="-457200">
              <a:buFont typeface="Arial" panose="020B0604020202020204" pitchFamily="34" charset="0"/>
              <a:buChar char="•"/>
            </a:pPr>
            <a:r>
              <a:rPr lang="en-IE" dirty="0" smtClean="0">
                <a:solidFill>
                  <a:schemeClr val="bg1"/>
                </a:solidFill>
              </a:rPr>
              <a:t>Quarterly Meetings (4 times per year – March, June, Sept, Dec)</a:t>
            </a:r>
          </a:p>
          <a:p>
            <a:pPr marL="173038" lvl="4">
              <a:buNone/>
            </a:pPr>
            <a:endParaRPr lang="en-IE" dirty="0" smtClean="0">
              <a:solidFill>
                <a:schemeClr val="bg1"/>
              </a:solidFill>
            </a:endParaRPr>
          </a:p>
          <a:p>
            <a:endParaRPr lang="en-IE" dirty="0" smtClean="0"/>
          </a:p>
        </p:txBody>
      </p:sp>
      <p:sp>
        <p:nvSpPr>
          <p:cNvPr id="3" name="Title 2"/>
          <p:cNvSpPr>
            <a:spLocks noGrp="1"/>
          </p:cNvSpPr>
          <p:nvPr>
            <p:ph type="title"/>
          </p:nvPr>
        </p:nvSpPr>
        <p:spPr>
          <a:xfrm>
            <a:off x="524342" y="347555"/>
            <a:ext cx="8229600" cy="660825"/>
          </a:xfrm>
        </p:spPr>
        <p:txBody>
          <a:bodyPr/>
          <a:lstStyle/>
          <a:p>
            <a:r>
              <a:rPr lang="en-IE" sz="3600" dirty="0" smtClean="0"/>
              <a:t>Step 3: Education &amp; Training Council</a:t>
            </a:r>
            <a:endParaRPr lang="en-IE" sz="3600" dirty="0"/>
          </a:p>
        </p:txBody>
      </p:sp>
    </p:spTree>
    <p:extLst>
      <p:ext uri="{BB962C8B-B14F-4D97-AF65-F5344CB8AC3E}">
        <p14:creationId xmlns:p14="http://schemas.microsoft.com/office/powerpoint/2010/main" val="348414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 calcmode="lin" valueType="num">
                                      <p:cBhvr additive="base">
                                        <p:cTn id="3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132397314"/>
              </p:ext>
            </p:extLst>
          </p:nvPr>
        </p:nvGraphicFramePr>
        <p:xfrm>
          <a:off x="422275" y="1589088"/>
          <a:ext cx="8464552" cy="3931920"/>
        </p:xfrm>
        <a:graphic>
          <a:graphicData uri="http://schemas.openxmlformats.org/drawingml/2006/table">
            <a:tbl>
              <a:tblPr firstRow="1" bandRow="1">
                <a:tableStyleId>{93296810-A885-4BE3-A3E7-6D5BEEA58F35}</a:tableStyleId>
              </a:tblPr>
              <a:tblGrid>
                <a:gridCol w="2116138">
                  <a:extLst>
                    <a:ext uri="{9D8B030D-6E8A-4147-A177-3AD203B41FA5}">
                      <a16:colId xmlns:a16="http://schemas.microsoft.com/office/drawing/2014/main" val="3677393394"/>
                    </a:ext>
                  </a:extLst>
                </a:gridCol>
                <a:gridCol w="2893800">
                  <a:extLst>
                    <a:ext uri="{9D8B030D-6E8A-4147-A177-3AD203B41FA5}">
                      <a16:colId xmlns:a16="http://schemas.microsoft.com/office/drawing/2014/main" val="1594150839"/>
                    </a:ext>
                  </a:extLst>
                </a:gridCol>
                <a:gridCol w="1605280">
                  <a:extLst>
                    <a:ext uri="{9D8B030D-6E8A-4147-A177-3AD203B41FA5}">
                      <a16:colId xmlns:a16="http://schemas.microsoft.com/office/drawing/2014/main" val="3605004745"/>
                    </a:ext>
                  </a:extLst>
                </a:gridCol>
                <a:gridCol w="1849334">
                  <a:extLst>
                    <a:ext uri="{9D8B030D-6E8A-4147-A177-3AD203B41FA5}">
                      <a16:colId xmlns:a16="http://schemas.microsoft.com/office/drawing/2014/main" val="199095382"/>
                    </a:ext>
                  </a:extLst>
                </a:gridCol>
              </a:tblGrid>
              <a:tr h="370840">
                <a:tc>
                  <a:txBody>
                    <a:bodyPr/>
                    <a:lstStyle/>
                    <a:p>
                      <a:r>
                        <a:rPr lang="en-IE" dirty="0" smtClean="0"/>
                        <a:t>Steps</a:t>
                      </a:r>
                      <a:endParaRPr lang="en-IE" dirty="0"/>
                    </a:p>
                  </a:txBody>
                  <a:tcPr/>
                </a:tc>
                <a:tc>
                  <a:txBody>
                    <a:bodyPr/>
                    <a:lstStyle/>
                    <a:p>
                      <a:r>
                        <a:rPr lang="en-IE" dirty="0" smtClean="0"/>
                        <a:t>Outputs</a:t>
                      </a:r>
                      <a:endParaRPr lang="en-IE" dirty="0"/>
                    </a:p>
                  </a:txBody>
                  <a:tcPr/>
                </a:tc>
                <a:tc>
                  <a:txBody>
                    <a:bodyPr/>
                    <a:lstStyle/>
                    <a:p>
                      <a:r>
                        <a:rPr lang="en-IE" dirty="0" smtClean="0"/>
                        <a:t>Main</a:t>
                      </a:r>
                      <a:r>
                        <a:rPr lang="en-IE" baseline="0" dirty="0" smtClean="0"/>
                        <a:t> Responsibility</a:t>
                      </a:r>
                      <a:endParaRPr lang="en-IE" dirty="0"/>
                    </a:p>
                  </a:txBody>
                  <a:tcPr/>
                </a:tc>
                <a:tc>
                  <a:txBody>
                    <a:bodyPr/>
                    <a:lstStyle/>
                    <a:p>
                      <a:r>
                        <a:rPr lang="en-IE" dirty="0" smtClean="0"/>
                        <a:t>Timeline</a:t>
                      </a:r>
                      <a:endParaRPr lang="en-IE" dirty="0"/>
                    </a:p>
                  </a:txBody>
                  <a:tcPr/>
                </a:tc>
                <a:extLst>
                  <a:ext uri="{0D108BD9-81ED-4DB2-BD59-A6C34878D82A}">
                    <a16:rowId xmlns:a16="http://schemas.microsoft.com/office/drawing/2014/main" val="1195880995"/>
                  </a:ext>
                </a:extLst>
              </a:tr>
              <a:tr h="370840">
                <a:tc>
                  <a:txBody>
                    <a:bodyPr/>
                    <a:lstStyle/>
                    <a:p>
                      <a:pPr marL="342900" indent="-342900">
                        <a:buFont typeface="+mj-lt"/>
                        <a:buAutoNum type="arabicPeriod"/>
                      </a:pPr>
                      <a:r>
                        <a:rPr lang="en-IE" dirty="0" smtClean="0"/>
                        <a:t>Programme Development</a:t>
                      </a:r>
                      <a:endParaRPr lang="en-IE" dirty="0"/>
                    </a:p>
                  </a:txBody>
                  <a:tcPr/>
                </a:tc>
                <a:tc>
                  <a:txBody>
                    <a:bodyPr/>
                    <a:lstStyle/>
                    <a:p>
                      <a:pPr marL="285750" indent="-285750">
                        <a:buFont typeface="Arial" panose="020B0604020202020204" pitchFamily="34" charset="0"/>
                        <a:buChar char="•"/>
                      </a:pPr>
                      <a:r>
                        <a:rPr lang="en-IE" dirty="0" err="1" smtClean="0"/>
                        <a:t>Prog</a:t>
                      </a:r>
                      <a:r>
                        <a:rPr lang="en-IE" dirty="0" smtClean="0"/>
                        <a:t> Descriptor</a:t>
                      </a:r>
                      <a:r>
                        <a:rPr lang="en-IE" baseline="0" dirty="0" smtClean="0"/>
                        <a:t> Template</a:t>
                      </a:r>
                    </a:p>
                    <a:p>
                      <a:pPr marL="0" indent="0">
                        <a:buFont typeface="Arial" panose="020B0604020202020204" pitchFamily="34" charset="0"/>
                        <a:buNone/>
                      </a:pPr>
                      <a:endParaRPr lang="en-IE" baseline="0" dirty="0" smtClean="0"/>
                    </a:p>
                    <a:p>
                      <a:pPr marL="285750" indent="-285750">
                        <a:buFont typeface="Arial" panose="020B0604020202020204" pitchFamily="34" charset="0"/>
                        <a:buChar char="•"/>
                      </a:pPr>
                      <a:r>
                        <a:rPr lang="en-IE" baseline="0" dirty="0" smtClean="0"/>
                        <a:t>Support Materials</a:t>
                      </a:r>
                    </a:p>
                    <a:p>
                      <a:pPr marL="0" indent="0">
                        <a:buFont typeface="Arial" panose="020B0604020202020204" pitchFamily="34" charset="0"/>
                        <a:buNone/>
                      </a:pPr>
                      <a:endParaRPr lang="en-IE" baseline="0" dirty="0" smtClean="0"/>
                    </a:p>
                    <a:p>
                      <a:pPr marL="285750" indent="-285750">
                        <a:buFont typeface="Arial" panose="020B0604020202020204" pitchFamily="34" charset="0"/>
                        <a:buChar char="•"/>
                      </a:pPr>
                      <a:r>
                        <a:rPr lang="en-IE" baseline="0" dirty="0" smtClean="0"/>
                        <a:t>Self-Evaluation Report</a:t>
                      </a:r>
                      <a:endParaRPr lang="en-IE" dirty="0"/>
                    </a:p>
                  </a:txBody>
                  <a:tcPr/>
                </a:tc>
                <a:tc>
                  <a:txBody>
                    <a:bodyPr/>
                    <a:lstStyle/>
                    <a:p>
                      <a:r>
                        <a:rPr lang="en-IE" dirty="0" smtClean="0"/>
                        <a:t>NGB</a:t>
                      </a:r>
                      <a:endParaRPr lang="en-IE" dirty="0"/>
                    </a:p>
                  </a:txBody>
                  <a:tcPr/>
                </a:tc>
                <a:tc>
                  <a:txBody>
                    <a:bodyPr/>
                    <a:lstStyle/>
                    <a:p>
                      <a:r>
                        <a:rPr lang="en-IE" dirty="0" smtClean="0"/>
                        <a:t>NGB dependent</a:t>
                      </a:r>
                      <a:endParaRPr lang="en-IE" dirty="0"/>
                    </a:p>
                  </a:txBody>
                  <a:tcPr/>
                </a:tc>
                <a:extLst>
                  <a:ext uri="{0D108BD9-81ED-4DB2-BD59-A6C34878D82A}">
                    <a16:rowId xmlns:a16="http://schemas.microsoft.com/office/drawing/2014/main" val="284594162"/>
                  </a:ext>
                </a:extLst>
              </a:tr>
              <a:tr h="370840">
                <a:tc>
                  <a:txBody>
                    <a:bodyPr/>
                    <a:lstStyle/>
                    <a:p>
                      <a:pPr marL="342900" indent="-342900">
                        <a:buFont typeface="+mj-lt"/>
                        <a:buAutoNum type="arabicPeriod" startAt="2"/>
                      </a:pPr>
                      <a:r>
                        <a:rPr lang="en-IE" dirty="0" smtClean="0"/>
                        <a:t>External </a:t>
                      </a:r>
                      <a:r>
                        <a:rPr lang="en-IE" dirty="0" err="1" smtClean="0"/>
                        <a:t>Prog</a:t>
                      </a:r>
                      <a:r>
                        <a:rPr lang="en-IE" dirty="0" smtClean="0"/>
                        <a:t> Review</a:t>
                      </a:r>
                      <a:endParaRPr lang="en-IE" dirty="0"/>
                    </a:p>
                  </a:txBody>
                  <a:tcPr/>
                </a:tc>
                <a:tc>
                  <a:txBody>
                    <a:bodyPr/>
                    <a:lstStyle/>
                    <a:p>
                      <a:pPr marL="285750" indent="-285750">
                        <a:buFont typeface="Arial" panose="020B0604020202020204" pitchFamily="34" charset="0"/>
                        <a:buChar char="•"/>
                      </a:pPr>
                      <a:r>
                        <a:rPr lang="en-IE" dirty="0" smtClean="0"/>
                        <a:t>External Programme Review </a:t>
                      </a:r>
                      <a:r>
                        <a:rPr lang="en-IE" dirty="0" smtClean="0"/>
                        <a:t>Report </a:t>
                      </a:r>
                      <a:endParaRPr lang="en-IE" dirty="0"/>
                    </a:p>
                  </a:txBody>
                  <a:tcPr/>
                </a:tc>
                <a:tc>
                  <a:txBody>
                    <a:bodyPr/>
                    <a:lstStyle/>
                    <a:p>
                      <a:r>
                        <a:rPr lang="en-IE" dirty="0" smtClean="0"/>
                        <a:t>SIC </a:t>
                      </a:r>
                      <a:r>
                        <a:rPr lang="en-IE" baseline="0" dirty="0" smtClean="0"/>
                        <a:t>QA Officer</a:t>
                      </a:r>
                      <a:endParaRPr lang="en-IE" dirty="0"/>
                    </a:p>
                  </a:txBody>
                  <a:tcPr/>
                </a:tc>
                <a:tc>
                  <a:txBody>
                    <a:bodyPr/>
                    <a:lstStyle/>
                    <a:p>
                      <a:r>
                        <a:rPr lang="en-IE" dirty="0" smtClean="0"/>
                        <a:t>4-6 weeks</a:t>
                      </a:r>
                    </a:p>
                    <a:p>
                      <a:endParaRPr lang="en-IE" dirty="0" smtClean="0"/>
                    </a:p>
                    <a:p>
                      <a:endParaRPr lang="en-IE" dirty="0"/>
                    </a:p>
                  </a:txBody>
                  <a:tcPr/>
                </a:tc>
                <a:extLst>
                  <a:ext uri="{0D108BD9-81ED-4DB2-BD59-A6C34878D82A}">
                    <a16:rowId xmlns:a16="http://schemas.microsoft.com/office/drawing/2014/main" val="3041230167"/>
                  </a:ext>
                </a:extLst>
              </a:tr>
              <a:tr h="370840">
                <a:tc>
                  <a:txBody>
                    <a:bodyPr/>
                    <a:lstStyle/>
                    <a:p>
                      <a:pPr marL="342900" indent="-342900">
                        <a:buFont typeface="+mj-lt"/>
                        <a:buAutoNum type="arabicPeriod" startAt="3"/>
                      </a:pPr>
                      <a:r>
                        <a:rPr lang="en-IE" dirty="0" smtClean="0"/>
                        <a:t>Education &amp;</a:t>
                      </a:r>
                      <a:r>
                        <a:rPr lang="en-IE" baseline="0" dirty="0" smtClean="0"/>
                        <a:t> Training Council</a:t>
                      </a:r>
                      <a:endParaRPr lang="en-IE" dirty="0"/>
                    </a:p>
                  </a:txBody>
                  <a:tcPr/>
                </a:tc>
                <a:tc>
                  <a:txBody>
                    <a:bodyPr/>
                    <a:lstStyle/>
                    <a:p>
                      <a:pPr marL="285750" indent="-285750">
                        <a:buFont typeface="Arial" panose="020B0604020202020204" pitchFamily="34" charset="0"/>
                        <a:buChar char="•"/>
                      </a:pPr>
                      <a:r>
                        <a:rPr lang="en-IE" dirty="0" smtClean="0"/>
                        <a:t>E&amp;T Council Approval</a:t>
                      </a:r>
                      <a:endParaRPr lang="en-IE" dirty="0"/>
                    </a:p>
                  </a:txBody>
                  <a:tcPr/>
                </a:tc>
                <a:tc>
                  <a:txBody>
                    <a:bodyPr/>
                    <a:lstStyle/>
                    <a:p>
                      <a:r>
                        <a:rPr lang="en-IE" dirty="0" smtClean="0"/>
                        <a:t>SIC QA Officer</a:t>
                      </a:r>
                      <a:endParaRPr lang="en-IE" dirty="0"/>
                    </a:p>
                  </a:txBody>
                  <a:tcPr/>
                </a:tc>
                <a:tc>
                  <a:txBody>
                    <a:bodyPr/>
                    <a:lstStyle/>
                    <a:p>
                      <a:r>
                        <a:rPr lang="en-IE" dirty="0" smtClean="0"/>
                        <a:t>Quarterly (March,</a:t>
                      </a:r>
                      <a:r>
                        <a:rPr lang="en-IE" baseline="0" dirty="0" smtClean="0"/>
                        <a:t> June, Sept, Dec)</a:t>
                      </a:r>
                    </a:p>
                    <a:p>
                      <a:endParaRPr lang="en-IE" dirty="0"/>
                    </a:p>
                  </a:txBody>
                  <a:tcPr/>
                </a:tc>
                <a:extLst>
                  <a:ext uri="{0D108BD9-81ED-4DB2-BD59-A6C34878D82A}">
                    <a16:rowId xmlns:a16="http://schemas.microsoft.com/office/drawing/2014/main" val="3809849542"/>
                  </a:ext>
                </a:extLst>
              </a:tr>
            </a:tbl>
          </a:graphicData>
        </a:graphic>
      </p:graphicFrame>
      <p:sp>
        <p:nvSpPr>
          <p:cNvPr id="6" name="Title 5"/>
          <p:cNvSpPr>
            <a:spLocks noGrp="1"/>
          </p:cNvSpPr>
          <p:nvPr>
            <p:ph type="title"/>
          </p:nvPr>
        </p:nvSpPr>
        <p:spPr>
          <a:xfrm>
            <a:off x="422742" y="327235"/>
            <a:ext cx="8229600" cy="660825"/>
          </a:xfrm>
        </p:spPr>
        <p:txBody>
          <a:bodyPr/>
          <a:lstStyle/>
          <a:p>
            <a:pPr algn="ctr"/>
            <a:r>
              <a:rPr lang="en-IE" dirty="0" smtClean="0"/>
              <a:t>Summary</a:t>
            </a:r>
            <a:endParaRPr lang="en-IE" dirty="0"/>
          </a:p>
        </p:txBody>
      </p:sp>
    </p:spTree>
    <p:extLst>
      <p:ext uri="{BB962C8B-B14F-4D97-AF65-F5344CB8AC3E}">
        <p14:creationId xmlns:p14="http://schemas.microsoft.com/office/powerpoint/2010/main" val="1734279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SportIreland _ powerpoint template _ Coaching aw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0F1F92E9-56FD-3044-8A90-41B314DBE807}" vid="{7DBC5DCF-20BB-1344-9C8C-4804E4683D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BEEE2F08285F418C442904D979748C" ma:contentTypeVersion="14" ma:contentTypeDescription="Create a new document." ma:contentTypeScope="" ma:versionID="e3c87d5706c2e188a30ffdffb3d48ef9">
  <xsd:schema xmlns:xsd="http://www.w3.org/2001/XMLSchema" xmlns:xs="http://www.w3.org/2001/XMLSchema" xmlns:p="http://schemas.microsoft.com/office/2006/metadata/properties" xmlns:ns3="c9063efb-1d7f-4d24-a462-cdc85437c346" xmlns:ns4="b441c671-2cb7-4552-ad6a-409f6362d6cc" targetNamespace="http://schemas.microsoft.com/office/2006/metadata/properties" ma:root="true" ma:fieldsID="621c8815e4fe88b3a5f02202f4c5b6e9" ns3:_="" ns4:_="">
    <xsd:import namespace="c9063efb-1d7f-4d24-a462-cdc85437c346"/>
    <xsd:import namespace="b441c671-2cb7-4552-ad6a-409f6362d6c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LengthInSecond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63efb-1d7f-4d24-a462-cdc85437c3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41c671-2cb7-4552-ad6a-409f6362d6c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F262FC-4A50-4D00-90B8-3878DD7F139C}">
  <ds:schemaRefs>
    <ds:schemaRef ds:uri="http://schemas.microsoft.com/sharepoint/v3/contenttype/forms"/>
  </ds:schemaRefs>
</ds:datastoreItem>
</file>

<file path=customXml/itemProps2.xml><?xml version="1.0" encoding="utf-8"?>
<ds:datastoreItem xmlns:ds="http://schemas.openxmlformats.org/officeDocument/2006/customXml" ds:itemID="{85E82EDE-D888-4C0E-86E9-7301C603CDA6}">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b441c671-2cb7-4552-ad6a-409f6362d6cc"/>
    <ds:schemaRef ds:uri="http://purl.org/dc/elements/1.1/"/>
    <ds:schemaRef ds:uri="http://schemas.microsoft.com/office/2006/metadata/properties"/>
    <ds:schemaRef ds:uri="c9063efb-1d7f-4d24-a462-cdc85437c346"/>
    <ds:schemaRef ds:uri="http://www.w3.org/XML/1998/namespace"/>
  </ds:schemaRefs>
</ds:datastoreItem>
</file>

<file path=customXml/itemProps3.xml><?xml version="1.0" encoding="utf-8"?>
<ds:datastoreItem xmlns:ds="http://schemas.openxmlformats.org/officeDocument/2006/customXml" ds:itemID="{1A2B2AF8-9C34-410D-851E-CA7A05E81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63efb-1d7f-4d24-a462-cdc85437c346"/>
    <ds:schemaRef ds:uri="b441c671-2cb7-4552-ad6a-409f6362d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10550</TotalTime>
  <Words>711</Words>
  <Application>Microsoft Office PowerPoint</Application>
  <PresentationFormat>On-screen Show (4:3)</PresentationFormat>
  <Paragraphs>128</Paragraphs>
  <Slides>12</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Wingdings</vt:lpstr>
      <vt:lpstr>ヒラギノ角ゴ Pro W3</vt:lpstr>
      <vt:lpstr>SportIreland _ powerpoint template _ Coaching aw2</vt:lpstr>
      <vt:lpstr>Bitmap Image</vt:lpstr>
      <vt:lpstr>How to Develop a Coach Education Programme   As part of the Coaching Development Programme for Ireland   8th December 2021</vt:lpstr>
      <vt:lpstr>PowerPoint Presentation</vt:lpstr>
      <vt:lpstr>Steps for Developing CDPI Programmes</vt:lpstr>
      <vt:lpstr>Step 1: Develop the Programme</vt:lpstr>
      <vt:lpstr>Step 1: Develop the Programme</vt:lpstr>
      <vt:lpstr>CDPI Approval Criteria (x 13)</vt:lpstr>
      <vt:lpstr>Step 2: External Programme Review</vt:lpstr>
      <vt:lpstr>Step 3: Education &amp; Training Council</vt:lpstr>
      <vt:lpstr>Summary</vt:lpstr>
      <vt:lpstr>Other Considerations</vt:lpstr>
      <vt:lpstr>Guiding Policy &amp; Strategic Documents</vt:lpstr>
      <vt:lpstr>Thank You &amp; Questions</vt:lpstr>
    </vt:vector>
  </TitlesOfParts>
  <Company>University of Limerick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dc:title>
  <dc:creator>ULStaff</dc:creator>
  <cp:lastModifiedBy>Fiona Larkin</cp:lastModifiedBy>
  <cp:revision>377</cp:revision>
  <cp:lastPrinted>2018-09-03T16:13:01Z</cp:lastPrinted>
  <dcterms:created xsi:type="dcterms:W3CDTF">2016-11-30T13:08:38Z</dcterms:created>
  <dcterms:modified xsi:type="dcterms:W3CDTF">2022-02-03T17:19:18Z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0x0101003BBEEE2F08285F418C442904D979748C</vt:lpwstr>
  </property>
</Properties>
</file>